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57" r:id="rId4"/>
    <p:sldId id="258" r:id="rId5"/>
    <p:sldId id="260" r:id="rId6"/>
    <p:sldId id="261" r:id="rId7"/>
    <p:sldId id="262" r:id="rId8"/>
    <p:sldId id="263" r:id="rId9"/>
    <p:sldId id="265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81" r:id="rId20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5D1D45-1CAE-4DC9-A1EB-2B49E1E7FF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6001143-7FC6-400C-9ACA-05F07D9B4D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69A194-CE07-44F0-8140-9EA04C242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CDF3-8E64-4889-B6EA-A10240D1A2C0}" type="datetimeFigureOut">
              <a:rPr lang="es-EC" smtClean="0"/>
              <a:t>20/5/2026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FF7C6C-95F8-42E0-A431-9EA38B237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CBB5C1-53E6-4751-AAB0-66F29FC15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0C5AB-4FB6-4187-91D4-BD9A873F3E6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4326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9E02C8-D84F-439B-81F3-A334D6E52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35A5533-BF43-4103-83E9-8E4AF1C6A3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006FC3-4E89-4081-B9F7-A8DD6DC4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CDF3-8E64-4889-B6EA-A10240D1A2C0}" type="datetimeFigureOut">
              <a:rPr lang="es-EC" smtClean="0"/>
              <a:t>20/5/2026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B078A1-FD6E-44A3-AFF0-620E4CCA5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E5A563-9051-4E76-954F-2D289FFDC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0C5AB-4FB6-4187-91D4-BD9A873F3E6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3050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25F4756-5E6D-4EFF-AAE0-A9D1DCA423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08B0D15-2CB9-4976-AB58-21E32CDD2C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FF51DBF-EA95-419B-BE33-4D498A576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CDF3-8E64-4889-B6EA-A10240D1A2C0}" type="datetimeFigureOut">
              <a:rPr lang="es-EC" smtClean="0"/>
              <a:t>20/5/2026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33B457-5B2E-454D-B2EB-299381651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3F29E9-B418-4578-B3BE-B2076B93E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0C5AB-4FB6-4187-91D4-BD9A873F3E6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4909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2D84F8-37B3-42FD-AF9F-4BFBDC90C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6B2790-608E-42DF-A286-D25B2878D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A7B873-7CCB-4E37-94B0-19A36CA55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CDF3-8E64-4889-B6EA-A10240D1A2C0}" type="datetimeFigureOut">
              <a:rPr lang="es-EC" smtClean="0"/>
              <a:t>20/5/2026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6E10BA-4BEA-40DA-9E88-21644A429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62E6D9-52F0-4FD3-A31C-6DCA24801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0C5AB-4FB6-4187-91D4-BD9A873F3E6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9734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A84BFF-E8C9-496D-9591-6B9471594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2E63A27-3B26-47C2-9C50-26A2D4BBF7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2324EC-D31A-4E50-A087-C7D12BC7B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CDF3-8E64-4889-B6EA-A10240D1A2C0}" type="datetimeFigureOut">
              <a:rPr lang="es-EC" smtClean="0"/>
              <a:t>20/5/2026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506332-770E-49E7-A24A-BE35D898C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F7BA34-DDCF-498B-95FA-9845B1EAC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0C5AB-4FB6-4187-91D4-BD9A873F3E6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5639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9F0206-C01E-4E38-8498-EDCD6320F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1A86B5-BDEF-443F-8E31-401826CD01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FC7EDA8-93D9-4F1D-A0D7-A9ACEDD74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FE80DA5-0500-4F7E-8712-7F2772F00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CDF3-8E64-4889-B6EA-A10240D1A2C0}" type="datetimeFigureOut">
              <a:rPr lang="es-EC" smtClean="0"/>
              <a:t>20/5/2026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D944364-D8EC-45A2-9C7E-743839A9F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F556654-0D04-45AB-8D78-178BA302C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0C5AB-4FB6-4187-91D4-BD9A873F3E6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4828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A2BE5C-A5EC-4C3F-9438-7B9C0B6C7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8AB9AC-5B24-4071-9AB2-52FEE8386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5614A8E-D78D-4CC9-ADDA-79E4F776D8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3B90C2B-C70A-4B61-B1ED-FEF9DDEC01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EBCB41E-2146-4D29-AF88-C30C0A37C7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1B17A20-6867-457C-B455-CC4DB438F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CDF3-8E64-4889-B6EA-A10240D1A2C0}" type="datetimeFigureOut">
              <a:rPr lang="es-EC" smtClean="0"/>
              <a:t>20/5/2026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530A306-052E-429A-BD5A-3E6AC69D4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7E174E6-20CD-4D81-88EF-92E9E37D9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0C5AB-4FB6-4187-91D4-BD9A873F3E6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3544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C5001D-E0F9-442F-9549-0D7038D18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107FDBB-BD97-4436-A358-3C89766D5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CDF3-8E64-4889-B6EA-A10240D1A2C0}" type="datetimeFigureOut">
              <a:rPr lang="es-EC" smtClean="0"/>
              <a:t>20/5/2026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E26C566-A322-4E7D-81BD-9C8A6ED81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E07CC3A-2827-4BF9-8155-365166AFF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0C5AB-4FB6-4187-91D4-BD9A873F3E6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8127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F162C18-87D2-44F9-888A-E947B2C2A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CDF3-8E64-4889-B6EA-A10240D1A2C0}" type="datetimeFigureOut">
              <a:rPr lang="es-EC" smtClean="0"/>
              <a:t>20/5/2026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B4B56B6-7224-4678-BB1C-1163D70AF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8CAE229-27F0-450A-A27E-9BAD15BBD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0C5AB-4FB6-4187-91D4-BD9A873F3E6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2903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6686A8-189C-44B3-8571-480C6BACD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A4F194-4109-4B18-A5E6-B9562AB5A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FB7BC11-BBC5-4256-80BC-E091933FC5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A355685-C49B-4054-9BAC-F5BEE69D4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CDF3-8E64-4889-B6EA-A10240D1A2C0}" type="datetimeFigureOut">
              <a:rPr lang="es-EC" smtClean="0"/>
              <a:t>20/5/2026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A2098FB-07A7-4B36-B093-99002FEAD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65B74D3-0E9C-4172-9EF6-09F40E395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0C5AB-4FB6-4187-91D4-BD9A873F3E6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9705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0CED9E-A21E-4BE6-BE70-DECA10D97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89059E0-7378-4EC2-9BAE-35A093C7A9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E58CA68-7649-496D-B9F4-3768EA9D0D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0FBD7AC-5751-48A1-9955-5D1527D1B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CDF3-8E64-4889-B6EA-A10240D1A2C0}" type="datetimeFigureOut">
              <a:rPr lang="es-EC" smtClean="0"/>
              <a:t>20/5/2026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1805BE-A160-4513-9591-915745DA9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D27CA5-60C0-4744-B5C2-0EAB640B9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0C5AB-4FB6-4187-91D4-BD9A873F3E6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9909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B955DCA-D5EC-43D0-B5D5-4DD716A4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8FBB5E-5A87-4F86-ABCB-D7BCBD8A5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EA1D5A-46BC-4702-936C-136A3363ED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6CDF3-8E64-4889-B6EA-A10240D1A2C0}" type="datetimeFigureOut">
              <a:rPr lang="es-EC" smtClean="0"/>
              <a:t>20/5/2026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665228-855A-4A80-819E-4C10EA408F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579435-90AE-44A6-AEF4-BF31F5250B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0C5AB-4FB6-4187-91D4-BD9A873F3E6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35523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3.jpe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f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f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f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f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f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f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f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f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CC5BF82-52DB-493B-BAAA-C49C463321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94" y="100211"/>
            <a:ext cx="10310192" cy="657888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098B56A-6760-4925-9825-5998B8FC3C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904" y="29188"/>
            <a:ext cx="10310192" cy="2236934"/>
          </a:xfrm>
        </p:spPr>
        <p:txBody>
          <a:bodyPr>
            <a:normAutofit fontScale="90000"/>
          </a:bodyPr>
          <a:lstStyle/>
          <a:p>
            <a:r>
              <a:rPr lang="es-MX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CUERPO DE BOMBEROS DEL CANTÓN CENTINELA DEL CÓNDOR</a:t>
            </a:r>
            <a:endParaRPr lang="es-EC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B723121-667C-4985-A510-4E082C0C3C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6435" y="2266122"/>
            <a:ext cx="9846365" cy="4412973"/>
          </a:xfrm>
        </p:spPr>
        <p:txBody>
          <a:bodyPr/>
          <a:lstStyle/>
          <a:p>
            <a:endParaRPr lang="es-EC" dirty="0"/>
          </a:p>
        </p:txBody>
      </p:sp>
      <p:pic>
        <p:nvPicPr>
          <p:cNvPr id="6" name="detras-del-uniforme">
            <a:hlinkClick r:id="" action="ppaction://media"/>
            <a:extLst>
              <a:ext uri="{FF2B5EF4-FFF2-40B4-BE49-F238E27FC236}">
                <a16:creationId xmlns:a16="http://schemas.microsoft.com/office/drawing/2014/main" id="{59892178-8885-444D-A94A-F2D87E5911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fade in="1000" out="1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37452"/>
            <a:ext cx="609600" cy="609600"/>
          </a:xfrm>
          <a:prstGeom prst="rect">
            <a:avLst/>
          </a:prstGeom>
        </p:spPr>
      </p:pic>
      <p:pic>
        <p:nvPicPr>
          <p:cNvPr id="8" name="detras-del-uniforme">
            <a:hlinkClick r:id="" action="ppaction://media"/>
            <a:extLst>
              <a:ext uri="{FF2B5EF4-FFF2-40B4-BE49-F238E27FC236}">
                <a16:creationId xmlns:a16="http://schemas.microsoft.com/office/drawing/2014/main" id="{11502047-A5A8-45A1-8CA6-67FE0DF5C5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fade in="1000" out="1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7BC4D07-4D51-D6DE-468A-9F964BE465E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3" t="14917" r="32235" b="12586"/>
          <a:stretch/>
        </p:blipFill>
        <p:spPr bwMode="auto">
          <a:xfrm>
            <a:off x="235892" y="178905"/>
            <a:ext cx="890543" cy="13106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A51030C-CD59-A149-5AF7-89F6EE210DD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3" t="14917" r="32235" b="12586"/>
          <a:stretch/>
        </p:blipFill>
        <p:spPr bwMode="auto">
          <a:xfrm>
            <a:off x="11096345" y="178905"/>
            <a:ext cx="890543" cy="13106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068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709">
        <p:split orient="vert"/>
      </p:transition>
    </mc:Choice>
    <mc:Fallback xmlns="">
      <p:transition spd="slow" advTm="1070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34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32B8F0-5927-4E07-9307-430115AC7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347" y="18255"/>
            <a:ext cx="9475305" cy="1074919"/>
          </a:xfrm>
        </p:spPr>
        <p:txBody>
          <a:bodyPr>
            <a:normAutofit/>
          </a:bodyPr>
          <a:lstStyle/>
          <a:p>
            <a:pPr algn="ctr"/>
            <a:r>
              <a:rPr lang="es-MX" sz="6000" dirty="0">
                <a:solidFill>
                  <a:srgbClr val="FF0000"/>
                </a:solidFill>
                <a:latin typeface="Algerian" panose="04020705040A02060702" pitchFamily="82" charset="0"/>
                <a:cs typeface="Aharoni" panose="02010803020104030203" pitchFamily="2" charset="-79"/>
              </a:rPr>
              <a:t>ATENCIÓN APH</a:t>
            </a:r>
            <a:endParaRPr lang="es-EC" sz="6000" dirty="0">
              <a:solidFill>
                <a:srgbClr val="FF0000"/>
              </a:solidFill>
              <a:latin typeface="Algerian" panose="04020705040A02060702" pitchFamily="82" charset="0"/>
              <a:cs typeface="Aharoni" panose="02010803020104030203" pitchFamily="2" charset="-79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F6506A6-5257-2BEA-29AF-05D1FF1AC4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3" t="14917" r="32235" b="12586"/>
          <a:stretch/>
        </p:blipFill>
        <p:spPr bwMode="auto">
          <a:xfrm>
            <a:off x="235892" y="178905"/>
            <a:ext cx="890543" cy="13106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2E9902D-33E3-EA1D-CCF8-07679B8C70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3" t="14917" r="32235" b="12586"/>
          <a:stretch/>
        </p:blipFill>
        <p:spPr bwMode="auto">
          <a:xfrm>
            <a:off x="10969365" y="178905"/>
            <a:ext cx="890543" cy="13106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E56FB77-FDA2-2281-4191-66DCCF442FA5}"/>
              </a:ext>
            </a:extLst>
          </p:cNvPr>
          <p:cNvSpPr txBox="1"/>
          <p:nvPr/>
        </p:nvSpPr>
        <p:spPr>
          <a:xfrm>
            <a:off x="2813255" y="6052669"/>
            <a:ext cx="6098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/>
              <a:t>SALVAMOS VIDAS – PROTEGEMOS BIENES</a:t>
            </a:r>
            <a:endParaRPr lang="es-EC" sz="24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F3D8E01-914F-D49F-40DE-62E452378C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62" y="1489585"/>
            <a:ext cx="5414835" cy="4351338"/>
          </a:xfrm>
          <a:prstGeom prst="rect">
            <a:avLst/>
          </a:prstGeom>
          <a:noFill/>
        </p:spPr>
      </p:pic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EB6B3028-1059-44A3-92B2-3EC2233BC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086652E-B413-61DC-16DA-01F68F553F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7" y="1482962"/>
            <a:ext cx="5414838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384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06">
        <p:split orient="vert"/>
      </p:transition>
    </mc:Choice>
    <mc:Fallback xmlns="">
      <p:transition spd="slow" advTm="2706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DB89FB-5DE6-4D1B-8D3B-0579FA3FD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723" y="18255"/>
            <a:ext cx="9687340" cy="1074919"/>
          </a:xfrm>
        </p:spPr>
        <p:txBody>
          <a:bodyPr>
            <a:normAutofit/>
          </a:bodyPr>
          <a:lstStyle/>
          <a:p>
            <a:pPr algn="ctr"/>
            <a:r>
              <a:rPr lang="es-MX" sz="6000" dirty="0">
                <a:solidFill>
                  <a:srgbClr val="FF0000"/>
                </a:solidFill>
                <a:latin typeface="Algerian" panose="04020705040A02060702" pitchFamily="82" charset="0"/>
                <a:cs typeface="Aharoni" panose="02010803020104030203" pitchFamily="2" charset="-79"/>
              </a:rPr>
              <a:t>INCENDIO FORESTAL</a:t>
            </a:r>
            <a:endParaRPr lang="es-EC" sz="6000" dirty="0">
              <a:solidFill>
                <a:srgbClr val="FF0000"/>
              </a:solidFill>
              <a:latin typeface="Algerian" panose="04020705040A02060702" pitchFamily="82" charset="0"/>
              <a:cs typeface="Aharoni" panose="02010803020104030203" pitchFamily="2" charset="-79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D3EDF7F-914B-D711-8C8B-87AB95F62E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3" t="14917" r="32235" b="12586"/>
          <a:stretch/>
        </p:blipFill>
        <p:spPr bwMode="auto">
          <a:xfrm>
            <a:off x="235892" y="178905"/>
            <a:ext cx="890543" cy="13106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77F167B-CA88-DFFE-CF75-038D5C95DE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3" t="14917" r="32235" b="12586"/>
          <a:stretch/>
        </p:blipFill>
        <p:spPr bwMode="auto">
          <a:xfrm>
            <a:off x="10896278" y="178905"/>
            <a:ext cx="890543" cy="13106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FEEB963B-56EF-379C-1FD2-E69CE4C3D8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3" y="1489587"/>
            <a:ext cx="5414837" cy="4351338"/>
          </a:xfr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6EA2FF5-8935-0DF8-966A-6BE3D5EBC5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89588"/>
            <a:ext cx="5397909" cy="4351338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243BF63B-08D9-4D5B-6FC3-197B39FAAF12}"/>
              </a:ext>
            </a:extLst>
          </p:cNvPr>
          <p:cNvSpPr txBox="1"/>
          <p:nvPr/>
        </p:nvSpPr>
        <p:spPr>
          <a:xfrm>
            <a:off x="2886997" y="6156222"/>
            <a:ext cx="6098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/>
              <a:t>SALVAMOS VIDAS – PROTEGEMOS BIENES</a:t>
            </a:r>
            <a:endParaRPr lang="es-EC" sz="2400" b="1" dirty="0"/>
          </a:p>
        </p:txBody>
      </p:sp>
    </p:spTree>
    <p:extLst>
      <p:ext uri="{BB962C8B-B14F-4D97-AF65-F5344CB8AC3E}">
        <p14:creationId xmlns:p14="http://schemas.microsoft.com/office/powerpoint/2010/main" val="393379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44">
        <p:split orient="vert"/>
      </p:transition>
    </mc:Choice>
    <mc:Fallback xmlns="">
      <p:transition spd="slow" advTm="3144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12B626-DE06-4479-8BE2-E4C481532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852" y="18255"/>
            <a:ext cx="9422296" cy="1074919"/>
          </a:xfrm>
        </p:spPr>
        <p:txBody>
          <a:bodyPr>
            <a:normAutofit/>
          </a:bodyPr>
          <a:lstStyle/>
          <a:p>
            <a:pPr algn="ctr"/>
            <a:r>
              <a:rPr lang="es-MX" sz="6000" dirty="0">
                <a:solidFill>
                  <a:srgbClr val="FF0000"/>
                </a:solidFill>
                <a:latin typeface="Algerian" panose="04020705040A02060702" pitchFamily="82" charset="0"/>
                <a:cs typeface="Aharoni" panose="02010803020104030203" pitchFamily="2" charset="-79"/>
              </a:rPr>
              <a:t>ATENCIÓN APH</a:t>
            </a:r>
            <a:endParaRPr lang="es-EC" sz="6000" dirty="0">
              <a:solidFill>
                <a:srgbClr val="FF0000"/>
              </a:solidFill>
              <a:latin typeface="Algerian" panose="04020705040A02060702" pitchFamily="82" charset="0"/>
              <a:cs typeface="Aharoni" panose="02010803020104030203" pitchFamily="2" charset="-79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BEE7408-692F-631E-2B7A-CD14298255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3" t="14917" r="32235" b="12586"/>
          <a:stretch/>
        </p:blipFill>
        <p:spPr bwMode="auto">
          <a:xfrm>
            <a:off x="235892" y="178905"/>
            <a:ext cx="890543" cy="13106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59C57C5-6C96-6AF7-D6CD-5FE311C400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3" t="14917" r="32235" b="12586"/>
          <a:stretch/>
        </p:blipFill>
        <p:spPr bwMode="auto">
          <a:xfrm>
            <a:off x="10933642" y="178905"/>
            <a:ext cx="890543" cy="13106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9B5C9A34-6351-FBD8-F7E9-D21ABE5FFE79}"/>
              </a:ext>
            </a:extLst>
          </p:cNvPr>
          <p:cNvSpPr txBox="1"/>
          <p:nvPr/>
        </p:nvSpPr>
        <p:spPr>
          <a:xfrm>
            <a:off x="3046771" y="6052672"/>
            <a:ext cx="6098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/>
              <a:t>SALVAMOS VIDAS – PROTEGEMOS BIENES</a:t>
            </a:r>
            <a:endParaRPr lang="es-EC" sz="24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49EA872-A535-18FA-892C-7AA4E15EC4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62" y="1489587"/>
            <a:ext cx="5572153" cy="4351338"/>
          </a:xfrm>
          <a:prstGeom prst="rect">
            <a:avLst/>
          </a:prstGeom>
          <a:noFill/>
        </p:spPr>
      </p:pic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4A9F672F-8861-045F-5119-065C0E7A65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61B3AEC-91E2-A65E-2867-05DB094E87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315" y="1488251"/>
            <a:ext cx="5257159" cy="43526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158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366">
        <p:split orient="vert"/>
      </p:transition>
    </mc:Choice>
    <mc:Fallback xmlns="">
      <p:transition spd="slow" advTm="2366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98B990-AC31-4B32-A963-DB6F56969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369" y="18255"/>
            <a:ext cx="9607827" cy="1074919"/>
          </a:xfrm>
        </p:spPr>
        <p:txBody>
          <a:bodyPr>
            <a:normAutofit/>
          </a:bodyPr>
          <a:lstStyle/>
          <a:p>
            <a:pPr algn="ctr"/>
            <a:r>
              <a:rPr lang="es-MX" sz="4800" dirty="0">
                <a:solidFill>
                  <a:srgbClr val="FF0000"/>
                </a:solidFill>
                <a:latin typeface="Algerian" panose="04020705040A02060702" pitchFamily="82" charset="0"/>
                <a:cs typeface="Aharoni" panose="02010803020104030203" pitchFamily="2" charset="-79"/>
              </a:rPr>
              <a:t>RESCATE ANIMAL</a:t>
            </a:r>
            <a:endParaRPr lang="es-EC" sz="4800" dirty="0">
              <a:solidFill>
                <a:srgbClr val="FF0000"/>
              </a:solidFill>
              <a:latin typeface="Algerian" panose="04020705040A02060702" pitchFamily="82" charset="0"/>
              <a:cs typeface="Aharoni" panose="02010803020104030203" pitchFamily="2" charset="-79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D7F2EBF-CF43-656D-0460-66F7A1274C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3" t="14917" r="32235" b="12586"/>
          <a:stretch/>
        </p:blipFill>
        <p:spPr bwMode="auto">
          <a:xfrm>
            <a:off x="235892" y="178905"/>
            <a:ext cx="890543" cy="13106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2799F1C-0E87-8350-6E63-49E9729D42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3" t="14917" r="32235" b="12586"/>
          <a:stretch/>
        </p:blipFill>
        <p:spPr bwMode="auto">
          <a:xfrm>
            <a:off x="10908196" y="178905"/>
            <a:ext cx="890543" cy="13106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AED0F3F-A6DD-7054-B17C-EE8CE7B1B787}"/>
              </a:ext>
            </a:extLst>
          </p:cNvPr>
          <p:cNvSpPr txBox="1"/>
          <p:nvPr/>
        </p:nvSpPr>
        <p:spPr>
          <a:xfrm>
            <a:off x="2916494" y="6052672"/>
            <a:ext cx="6098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/>
              <a:t>SALVAMOS VIDAS – PROTEGEMOS BIENES</a:t>
            </a:r>
            <a:endParaRPr lang="es-EC" sz="24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8449AF2-6A23-DD1D-DFE1-0E6E5A329F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" r="2630" b="5145"/>
          <a:stretch/>
        </p:blipFill>
        <p:spPr bwMode="auto">
          <a:xfrm>
            <a:off x="681161" y="1489587"/>
            <a:ext cx="5431947" cy="43513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D51CFB83-D154-DE46-8108-FC5A1BD4AA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08" y="1489588"/>
            <a:ext cx="5287394" cy="4351338"/>
          </a:xfrm>
        </p:spPr>
      </p:pic>
    </p:spTree>
    <p:extLst>
      <p:ext uri="{BB962C8B-B14F-4D97-AF65-F5344CB8AC3E}">
        <p14:creationId xmlns:p14="http://schemas.microsoft.com/office/powerpoint/2010/main" val="178502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915">
        <p:split orient="vert"/>
      </p:transition>
    </mc:Choice>
    <mc:Fallback xmlns="">
      <p:transition spd="slow" advTm="2915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A298E0-9CA3-4D05-9F26-D7A58DA00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712" y="18255"/>
            <a:ext cx="9594575" cy="1074919"/>
          </a:xfrm>
        </p:spPr>
        <p:txBody>
          <a:bodyPr>
            <a:normAutofit/>
          </a:bodyPr>
          <a:lstStyle/>
          <a:p>
            <a:pPr algn="ctr"/>
            <a:r>
              <a:rPr lang="es-MX" sz="4800" dirty="0">
                <a:solidFill>
                  <a:srgbClr val="FF0000"/>
                </a:solidFill>
                <a:latin typeface="Algerian" panose="04020705040A02060702" pitchFamily="82" charset="0"/>
                <a:cs typeface="Aharoni" panose="02010803020104030203" pitchFamily="2" charset="-79"/>
              </a:rPr>
              <a:t>RESCATE ANIMAL</a:t>
            </a:r>
            <a:endParaRPr lang="es-EC" sz="4800" dirty="0">
              <a:solidFill>
                <a:srgbClr val="FF0000"/>
              </a:solidFill>
              <a:latin typeface="Algerian" panose="04020705040A02060702" pitchFamily="82" charset="0"/>
              <a:cs typeface="Aharoni" panose="02010803020104030203" pitchFamily="2" charset="-79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27F822F-9D8E-32D9-4A4D-541DAF349F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3" t="14917" r="32235" b="12586"/>
          <a:stretch/>
        </p:blipFill>
        <p:spPr bwMode="auto">
          <a:xfrm>
            <a:off x="235892" y="178905"/>
            <a:ext cx="890543" cy="13106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EEB81AB-2D51-9F43-4A49-8ED379DCDF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3" t="14917" r="32235" b="12586"/>
          <a:stretch/>
        </p:blipFill>
        <p:spPr bwMode="auto">
          <a:xfrm>
            <a:off x="10893286" y="178905"/>
            <a:ext cx="890543" cy="13106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AC35883-00A2-AC5D-594F-581A4161F80A}"/>
              </a:ext>
            </a:extLst>
          </p:cNvPr>
          <p:cNvSpPr txBox="1"/>
          <p:nvPr/>
        </p:nvSpPr>
        <p:spPr>
          <a:xfrm>
            <a:off x="3046770" y="6143669"/>
            <a:ext cx="6098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/>
              <a:t>SALVAMOS VIDAS – PROTEGEMOS BIENES</a:t>
            </a:r>
            <a:endParaRPr lang="es-EC" sz="24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DE482E-6894-010F-7D65-147BFA807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806" y="1489587"/>
            <a:ext cx="5169030" cy="435133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46D4018-E391-C114-FA25-EB103EE5AF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2" y="1489587"/>
            <a:ext cx="5660643" cy="4351337"/>
          </a:xfrm>
          <a:prstGeom prst="rect">
            <a:avLst/>
          </a:prstGeom>
        </p:spPr>
      </p:pic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A22F612E-0913-10FC-4074-580EBBCFF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90127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54">
        <p:split orient="vert"/>
      </p:transition>
    </mc:Choice>
    <mc:Fallback xmlns="">
      <p:transition spd="slow" advTm="3754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1B573F-630E-4ACA-835C-8C6DA8DED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591" y="18255"/>
            <a:ext cx="9554818" cy="1074919"/>
          </a:xfrm>
        </p:spPr>
        <p:txBody>
          <a:bodyPr>
            <a:normAutofit/>
          </a:bodyPr>
          <a:lstStyle/>
          <a:p>
            <a:pPr algn="ctr"/>
            <a:r>
              <a:rPr lang="es-MX" sz="6000" dirty="0">
                <a:solidFill>
                  <a:srgbClr val="FF0000"/>
                </a:solidFill>
                <a:latin typeface="Algerian" panose="04020705040A02060702" pitchFamily="82" charset="0"/>
                <a:cs typeface="Aharoni" panose="02010803020104030203" pitchFamily="2" charset="-79"/>
              </a:rPr>
              <a:t>LIMPIEZA DE CALZADA</a:t>
            </a:r>
            <a:endParaRPr lang="es-EC" sz="6000" dirty="0">
              <a:solidFill>
                <a:srgbClr val="FF0000"/>
              </a:solidFill>
              <a:latin typeface="Algerian" panose="04020705040A02060702" pitchFamily="82" charset="0"/>
              <a:cs typeface="Aharoni" panose="02010803020104030203" pitchFamily="2" charset="-79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78590C1-167C-7EF6-CB22-C049248FA1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3" t="14917" r="32235" b="12586"/>
          <a:stretch/>
        </p:blipFill>
        <p:spPr bwMode="auto">
          <a:xfrm>
            <a:off x="235892" y="178905"/>
            <a:ext cx="890543" cy="13106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146FD4C-3DE2-7B22-2DEA-69ED59A319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3" t="14917" r="32235" b="12586"/>
          <a:stretch/>
        </p:blipFill>
        <p:spPr bwMode="auto">
          <a:xfrm>
            <a:off x="10888714" y="178905"/>
            <a:ext cx="890543" cy="13106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9B64679-1F05-9DAC-966A-4C70A2F60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89587"/>
            <a:ext cx="5289756" cy="4351338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EBD6210F-1D7B-35F1-568E-B954A6926DBA}"/>
              </a:ext>
            </a:extLst>
          </p:cNvPr>
          <p:cNvSpPr txBox="1"/>
          <p:nvPr/>
        </p:nvSpPr>
        <p:spPr>
          <a:xfrm>
            <a:off x="3046770" y="6156222"/>
            <a:ext cx="6098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/>
              <a:t>SALVAMOS VIDAS – PROTEGEMOS BIENES</a:t>
            </a:r>
            <a:endParaRPr lang="es-EC" sz="24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F8B16D4-0BD3-1FCA-6130-494BCA4C37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43" y="1489587"/>
            <a:ext cx="5683257" cy="4351338"/>
          </a:xfrm>
          <a:prstGeom prst="rect">
            <a:avLst/>
          </a:prstGeom>
          <a:noFill/>
        </p:spPr>
      </p:pic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2E51EC5B-BDA7-3D8D-41A6-F5F03A1D5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5265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338">
        <p:split orient="vert"/>
      </p:transition>
    </mc:Choice>
    <mc:Fallback xmlns="">
      <p:transition spd="slow" advTm="4338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8C940B-2DAA-49C3-9E66-71ADCB6ED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8255"/>
            <a:ext cx="9753600" cy="1074919"/>
          </a:xfrm>
        </p:spPr>
        <p:txBody>
          <a:bodyPr>
            <a:normAutofit/>
          </a:bodyPr>
          <a:lstStyle/>
          <a:p>
            <a:pPr algn="ctr"/>
            <a:r>
              <a:rPr lang="es-MX" sz="6000" dirty="0">
                <a:solidFill>
                  <a:srgbClr val="FF0000"/>
                </a:solidFill>
                <a:latin typeface="Algerian" panose="04020705040A02060702" pitchFamily="82" charset="0"/>
                <a:cs typeface="Aharoni" panose="02010803020104030203" pitchFamily="2" charset="-79"/>
              </a:rPr>
              <a:t>INCENDIO FORESTAL</a:t>
            </a:r>
            <a:endParaRPr lang="es-EC" sz="6000" dirty="0">
              <a:solidFill>
                <a:srgbClr val="FF0000"/>
              </a:solidFill>
              <a:latin typeface="Algerian" panose="04020705040A02060702" pitchFamily="82" charset="0"/>
              <a:cs typeface="Aharoni" panose="02010803020104030203" pitchFamily="2" charset="-79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A921EBC-5887-01B8-8E64-C5FBC20FE2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3" t="14917" r="32235" b="12586"/>
          <a:stretch/>
        </p:blipFill>
        <p:spPr bwMode="auto">
          <a:xfrm>
            <a:off x="235892" y="178905"/>
            <a:ext cx="890543" cy="13106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33B4209-4790-3B24-F2FC-F6E64E0D8F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3" t="14917" r="32235" b="12586"/>
          <a:stretch/>
        </p:blipFill>
        <p:spPr bwMode="auto">
          <a:xfrm>
            <a:off x="10972800" y="178905"/>
            <a:ext cx="890543" cy="13106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1DE00DEA-D1D7-1FAC-22C9-7F1B02A501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3" y="1489587"/>
            <a:ext cx="5414837" cy="4351338"/>
          </a:xfr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3F2E3DC-0B29-BE95-9258-62D8C99FB8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89587"/>
            <a:ext cx="5414837" cy="4351338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301F39B6-D589-05B6-DDFA-10B78DC2E8F4}"/>
              </a:ext>
            </a:extLst>
          </p:cNvPr>
          <p:cNvSpPr txBox="1"/>
          <p:nvPr/>
        </p:nvSpPr>
        <p:spPr>
          <a:xfrm>
            <a:off x="3240958" y="6052672"/>
            <a:ext cx="6098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/>
              <a:t>SALVAMOS VIDAS – PROTEGEMOS BIENES</a:t>
            </a:r>
            <a:endParaRPr lang="es-EC" sz="2400" b="1" dirty="0"/>
          </a:p>
        </p:txBody>
      </p:sp>
    </p:spTree>
    <p:extLst>
      <p:ext uri="{BB962C8B-B14F-4D97-AF65-F5344CB8AC3E}">
        <p14:creationId xmlns:p14="http://schemas.microsoft.com/office/powerpoint/2010/main" val="171767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111">
        <p:split orient="vert"/>
      </p:transition>
    </mc:Choice>
    <mc:Fallback xmlns="">
      <p:transition spd="slow" advTm="4111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C5958E-8B09-4093-89C4-7714AEAC2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478" y="18255"/>
            <a:ext cx="9409043" cy="1074919"/>
          </a:xfrm>
        </p:spPr>
        <p:txBody>
          <a:bodyPr>
            <a:normAutofit/>
          </a:bodyPr>
          <a:lstStyle/>
          <a:p>
            <a:pPr algn="ctr"/>
            <a:r>
              <a:rPr lang="es-MX" sz="6000" dirty="0">
                <a:solidFill>
                  <a:srgbClr val="FF0000"/>
                </a:solidFill>
                <a:latin typeface="Algerian" panose="04020705040A02060702" pitchFamily="82" charset="0"/>
                <a:cs typeface="Aharoni" panose="02010803020104030203" pitchFamily="2" charset="-79"/>
              </a:rPr>
              <a:t>INCENDIO ESTRUCTURAL</a:t>
            </a:r>
            <a:endParaRPr lang="es-EC" sz="6000" dirty="0">
              <a:solidFill>
                <a:srgbClr val="FF0000"/>
              </a:solidFill>
              <a:latin typeface="Algerian" panose="04020705040A02060702" pitchFamily="82" charset="0"/>
              <a:cs typeface="Aharoni" panose="02010803020104030203" pitchFamily="2" charset="-79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18E0C3C-E736-B8EB-A32E-F71337EEA9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3" t="14917" r="32235" b="12586"/>
          <a:stretch/>
        </p:blipFill>
        <p:spPr bwMode="auto">
          <a:xfrm>
            <a:off x="235892" y="178905"/>
            <a:ext cx="890543" cy="13106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ED83ECF-9D97-3CCB-BD71-9AD04CB737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3" t="14917" r="32235" b="12586"/>
          <a:stretch/>
        </p:blipFill>
        <p:spPr bwMode="auto">
          <a:xfrm>
            <a:off x="10948137" y="178905"/>
            <a:ext cx="890543" cy="13106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FE30C76C-D0F0-466F-0C63-D4008B0DFD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08" y="1459399"/>
            <a:ext cx="5532911" cy="4351338"/>
          </a:xfr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A57E3C0-46B9-BCAE-15FD-38B1688C282F}"/>
              </a:ext>
            </a:extLst>
          </p:cNvPr>
          <p:cNvSpPr txBox="1"/>
          <p:nvPr/>
        </p:nvSpPr>
        <p:spPr>
          <a:xfrm>
            <a:off x="3046770" y="6176963"/>
            <a:ext cx="6098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/>
              <a:t>SALVAMOS VIDAS – PROTEGEMOS BIENES</a:t>
            </a:r>
            <a:endParaRPr lang="es-EC" sz="2400" b="1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C6F33985-6227-8939-296F-D7A9B8010A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819" y="1459399"/>
            <a:ext cx="516193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03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47">
        <p:split orient="vert"/>
      </p:transition>
    </mc:Choice>
    <mc:Fallback xmlns="">
      <p:transition spd="slow" advTm="2847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A58BBA-7C74-4056-B9BC-6839D6D85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338" y="18255"/>
            <a:ext cx="9581323" cy="1074919"/>
          </a:xfrm>
        </p:spPr>
        <p:txBody>
          <a:bodyPr>
            <a:normAutofit/>
          </a:bodyPr>
          <a:lstStyle/>
          <a:p>
            <a:pPr algn="ctr"/>
            <a:r>
              <a:rPr lang="es-MX" sz="6000" dirty="0">
                <a:solidFill>
                  <a:srgbClr val="FF0000"/>
                </a:solidFill>
                <a:latin typeface="Algerian" panose="04020705040A02060702" pitchFamily="82" charset="0"/>
                <a:cs typeface="Aharoni" panose="02010803020104030203" pitchFamily="2" charset="-79"/>
              </a:rPr>
              <a:t>INCENDIO VEHICULAR</a:t>
            </a:r>
            <a:endParaRPr lang="es-EC" sz="6000" dirty="0">
              <a:solidFill>
                <a:srgbClr val="FF0000"/>
              </a:solidFill>
              <a:latin typeface="Algerian" panose="04020705040A02060702" pitchFamily="82" charset="0"/>
              <a:cs typeface="Aharoni" panose="02010803020104030203" pitchFamily="2" charset="-79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D7563EF-16CF-68EC-4A10-E140C161B7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3" t="14917" r="32235" b="12586"/>
          <a:stretch/>
        </p:blipFill>
        <p:spPr bwMode="auto">
          <a:xfrm>
            <a:off x="235892" y="178905"/>
            <a:ext cx="890543" cy="13106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BB31D41-706D-642B-A42C-B1FB8C6FCB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3" t="14917" r="32235" b="12586"/>
          <a:stretch/>
        </p:blipFill>
        <p:spPr bwMode="auto">
          <a:xfrm>
            <a:off x="10890506" y="178905"/>
            <a:ext cx="890543" cy="13106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A4E2C17-BB65-2476-D0BD-7C7986033819}"/>
              </a:ext>
            </a:extLst>
          </p:cNvPr>
          <p:cNvSpPr txBox="1"/>
          <p:nvPr/>
        </p:nvSpPr>
        <p:spPr>
          <a:xfrm>
            <a:off x="2890095" y="6194011"/>
            <a:ext cx="6098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/>
              <a:t>SALVAMOS VIDAS – PROTEGEMOS BIENES</a:t>
            </a:r>
            <a:endParaRPr lang="es-EC" sz="24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D6AC5E0-66D3-8D9B-B15B-4AFD06F8D2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91" y="1463259"/>
            <a:ext cx="5390408" cy="4351338"/>
          </a:xfrm>
          <a:prstGeom prst="rect">
            <a:avLst/>
          </a:prstGeom>
          <a:noFill/>
        </p:spPr>
      </p:pic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54038D79-0FA1-48CD-2D72-9B3AF5DF1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E5BA859-B6D5-894C-B472-07F5DE4D55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63260"/>
            <a:ext cx="5239778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256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385">
        <p:split orient="vert"/>
      </p:transition>
    </mc:Choice>
    <mc:Fallback xmlns="">
      <p:transition spd="slow" advTm="3385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77C69083-1DAA-DDE8-ADAD-5CA5D83B9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" y="0"/>
            <a:ext cx="1217846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3D05110-E8C3-42E3-A734-A96524BD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119271"/>
            <a:ext cx="11860695" cy="6586330"/>
          </a:xfrm>
        </p:spPr>
        <p:txBody>
          <a:bodyPr>
            <a:normAutofit/>
          </a:bodyPr>
          <a:lstStyle/>
          <a:p>
            <a:pPr algn="ctr"/>
            <a:r>
              <a:rPr lang="es-MX" sz="8800" b="1" dirty="0">
                <a:solidFill>
                  <a:srgbClr val="7030A0"/>
                </a:solidFill>
                <a:latin typeface="Agency FB" panose="020B0503020202020204" pitchFamily="34" charset="0"/>
                <a:cs typeface="Aharoni" panose="02010803020104030203" pitchFamily="2" charset="-79"/>
              </a:rPr>
              <a:t>GRACIAS POR SU TIEMPO Y SU ATENCIÓN</a:t>
            </a:r>
            <a:endParaRPr lang="es-EC" sz="8800" b="1" dirty="0">
              <a:solidFill>
                <a:srgbClr val="7030A0"/>
              </a:solidFill>
              <a:latin typeface="Agency FB" panose="020B05030202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571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81">
        <p:split orient="vert"/>
      </p:transition>
    </mc:Choice>
    <mc:Fallback xmlns="">
      <p:transition spd="slow" advTm="2781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00A120-C049-4DEC-8C0A-870B44D23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939" y="0"/>
            <a:ext cx="9899374" cy="6858000"/>
          </a:xfrm>
        </p:spPr>
        <p:txBody>
          <a:bodyPr>
            <a:normAutofit fontScale="90000"/>
          </a:bodyPr>
          <a:lstStyle/>
          <a:p>
            <a:pPr algn="ctr"/>
            <a:r>
              <a:rPr lang="es-MX" sz="5400" b="1" i="1" dirty="0">
                <a:solidFill>
                  <a:schemeClr val="accent6">
                    <a:lumMod val="75000"/>
                  </a:schemeClr>
                </a:solidFill>
                <a:latin typeface="Bahnschrift" panose="020B0502040204020203" pitchFamily="34" charset="0"/>
                <a:cs typeface="Aharoni" panose="02010803020104030203" pitchFamily="2" charset="-79"/>
              </a:rPr>
              <a:t>BOMBEROS SIEMPRE AL CUIDADO DE LA CIUDADANIA LAS </a:t>
            </a:r>
            <a:r>
              <a:rPr lang="es-MX" sz="8000" b="1" i="1" dirty="0">
                <a:solidFill>
                  <a:srgbClr val="FFC000"/>
                </a:solidFill>
                <a:latin typeface="Bahnschrift" panose="020B0502040204020203" pitchFamily="34" charset="0"/>
                <a:cs typeface="Aharoni" panose="02010803020104030203" pitchFamily="2" charset="-79"/>
              </a:rPr>
              <a:t>24</a:t>
            </a:r>
            <a:r>
              <a:rPr lang="es-MX" sz="5400" b="1" i="1" dirty="0">
                <a:solidFill>
                  <a:schemeClr val="accent6">
                    <a:lumMod val="75000"/>
                  </a:schemeClr>
                </a:solidFill>
                <a:latin typeface="Bahnschrift" panose="020B0502040204020203" pitchFamily="34" charset="0"/>
                <a:cs typeface="Aharoni" panose="02010803020104030203" pitchFamily="2" charset="-79"/>
              </a:rPr>
              <a:t> HORAS DEL DIA, LOS </a:t>
            </a:r>
            <a:r>
              <a:rPr lang="es-MX" sz="8000" b="1" i="1" dirty="0">
                <a:solidFill>
                  <a:srgbClr val="FFC000"/>
                </a:solidFill>
                <a:latin typeface="Bahnschrift" panose="020B0502040204020203" pitchFamily="34" charset="0"/>
                <a:cs typeface="Aharoni" panose="02010803020104030203" pitchFamily="2" charset="-79"/>
              </a:rPr>
              <a:t>7</a:t>
            </a:r>
            <a:r>
              <a:rPr lang="es-MX" sz="5400" b="1" i="1" dirty="0">
                <a:solidFill>
                  <a:srgbClr val="FFC000"/>
                </a:solidFill>
                <a:latin typeface="Bahnschrift" panose="020B0502040204020203" pitchFamily="34" charset="0"/>
                <a:cs typeface="Aharoni" panose="02010803020104030203" pitchFamily="2" charset="-79"/>
              </a:rPr>
              <a:t> </a:t>
            </a:r>
            <a:r>
              <a:rPr lang="es-MX" sz="5400" b="1" i="1" dirty="0">
                <a:solidFill>
                  <a:schemeClr val="accent6">
                    <a:lumMod val="75000"/>
                  </a:schemeClr>
                </a:solidFill>
                <a:latin typeface="Bahnschrift" panose="020B0502040204020203" pitchFamily="34" charset="0"/>
                <a:cs typeface="Aharoni" panose="02010803020104030203" pitchFamily="2" charset="-79"/>
              </a:rPr>
              <a:t>DIAS A LA SEMANA Y LOS </a:t>
            </a:r>
            <a:r>
              <a:rPr lang="es-MX" sz="8000" b="1" i="1" dirty="0">
                <a:solidFill>
                  <a:srgbClr val="FFC000"/>
                </a:solidFill>
                <a:latin typeface="Bahnschrift" panose="020B0502040204020203" pitchFamily="34" charset="0"/>
                <a:cs typeface="Aharoni" panose="02010803020104030203" pitchFamily="2" charset="-79"/>
              </a:rPr>
              <a:t>365</a:t>
            </a:r>
            <a:r>
              <a:rPr lang="es-MX" sz="5400" b="1" i="1" dirty="0">
                <a:solidFill>
                  <a:schemeClr val="accent6">
                    <a:lumMod val="75000"/>
                  </a:schemeClr>
                </a:solidFill>
                <a:latin typeface="Bahnschrift" panose="020B0502040204020203" pitchFamily="34" charset="0"/>
                <a:cs typeface="Aharoni" panose="02010803020104030203" pitchFamily="2" charset="-79"/>
              </a:rPr>
              <a:t> DIAS DEL AÑO - PRESENTA EVIDENCIA FOTOGRAFICA DE LAS LABORES QUE REALIZAMOS EN EL </a:t>
            </a:r>
            <a:r>
              <a:rPr lang="es-MX" sz="8000" b="1" i="1" dirty="0">
                <a:solidFill>
                  <a:srgbClr val="FFC000"/>
                </a:solidFill>
                <a:latin typeface="Bahnschrift" panose="020B0502040204020203" pitchFamily="34" charset="0"/>
                <a:cs typeface="Aharoni" panose="02010803020104030203" pitchFamily="2" charset="-79"/>
              </a:rPr>
              <a:t>2025</a:t>
            </a:r>
            <a:endParaRPr lang="es-EC" sz="8000" b="1" i="1" dirty="0">
              <a:solidFill>
                <a:srgbClr val="FFC000"/>
              </a:solidFill>
              <a:latin typeface="Bahnschrift" panose="020B0502040204020203" pitchFamily="34" charset="0"/>
              <a:cs typeface="Aharoni" panose="02010803020104030203" pitchFamily="2" charset="-79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482026E-6AB2-125E-C4F8-3D6A55102D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3" t="14917" r="32235" b="12586"/>
          <a:stretch/>
        </p:blipFill>
        <p:spPr bwMode="auto">
          <a:xfrm>
            <a:off x="235892" y="178905"/>
            <a:ext cx="890543" cy="13106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18B1ACA-E63D-A6CA-BC5C-AFE82AD865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3" t="14917" r="32235" b="12586"/>
          <a:stretch/>
        </p:blipFill>
        <p:spPr bwMode="auto">
          <a:xfrm>
            <a:off x="11039061" y="178905"/>
            <a:ext cx="890543" cy="13106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7041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682">
        <p:split orient="vert"/>
      </p:transition>
    </mc:Choice>
    <mc:Fallback xmlns="">
      <p:transition spd="slow" advTm="11682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DFC498B-1EFD-CB54-A2F9-1E37AE5647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3" t="14917" r="32235" b="12586"/>
          <a:stretch/>
        </p:blipFill>
        <p:spPr bwMode="auto">
          <a:xfrm>
            <a:off x="235892" y="178905"/>
            <a:ext cx="890543" cy="13106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99A4151-830B-B583-367C-811DEB742D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3" t="14917" r="32235" b="12586"/>
          <a:stretch/>
        </p:blipFill>
        <p:spPr bwMode="auto">
          <a:xfrm>
            <a:off x="11025808" y="207480"/>
            <a:ext cx="890543" cy="13106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2AC2D76-9C28-46F2-BC16-7B2C46127A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1005301"/>
          </a:xfrm>
        </p:spPr>
        <p:txBody>
          <a:bodyPr/>
          <a:lstStyle/>
          <a:p>
            <a:r>
              <a:rPr lang="es-MX" dirty="0">
                <a:solidFill>
                  <a:srgbClr val="FF0000"/>
                </a:solidFill>
                <a:latin typeface="Algerian" panose="04020705040A02060702" pitchFamily="82" charset="0"/>
                <a:cs typeface="Aharoni" panose="02010803020104030203" pitchFamily="2" charset="-79"/>
              </a:rPr>
              <a:t>ACCIDENTE DE TRÁNSITO</a:t>
            </a:r>
            <a:endParaRPr lang="es-EC" dirty="0">
              <a:solidFill>
                <a:srgbClr val="FF0000"/>
              </a:solidFill>
              <a:latin typeface="Algerian" panose="04020705040A02060702" pitchFamily="82" charset="0"/>
              <a:cs typeface="Aharoni" panose="02010803020104030203" pitchFamily="2" charset="-79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B2BC83A-162E-4709-A679-292141B29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6591" y="1255034"/>
            <a:ext cx="11039061" cy="5062331"/>
          </a:xfrm>
        </p:spPr>
        <p:txBody>
          <a:bodyPr/>
          <a:lstStyle/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r>
              <a:rPr lang="es-MX" b="1" dirty="0"/>
              <a:t>SALVAMOS VIDAS – PROTEGEMOS BIENES</a:t>
            </a:r>
            <a:endParaRPr lang="es-EC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8DFBB53-13D6-16D9-9B9A-F0CCA50C2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99" y="1255033"/>
            <a:ext cx="5095300" cy="452775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DCDEF16-4A2A-DE41-0B12-4990F975E1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255032"/>
            <a:ext cx="5117691" cy="45134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032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133">
        <p:split orient="vert"/>
      </p:transition>
    </mc:Choice>
    <mc:Fallback xmlns="">
      <p:transition spd="slow" advTm="8133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DCA3B4-9172-4348-8485-F7AED9531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209" y="0"/>
            <a:ext cx="9674087" cy="1231900"/>
          </a:xfrm>
        </p:spPr>
        <p:txBody>
          <a:bodyPr>
            <a:noAutofit/>
          </a:bodyPr>
          <a:lstStyle/>
          <a:p>
            <a:pPr algn="ctr"/>
            <a:r>
              <a:rPr lang="es-MX" sz="4800" dirty="0">
                <a:solidFill>
                  <a:srgbClr val="FF0000"/>
                </a:solidFill>
                <a:latin typeface="Algerian" panose="04020705040A02060702" pitchFamily="82" charset="0"/>
                <a:cs typeface="Aharoni" panose="02010803020104030203" pitchFamily="2" charset="-79"/>
              </a:rPr>
              <a:t>TALA DE ÁRBOL</a:t>
            </a:r>
            <a:endParaRPr lang="es-EC" sz="4800" dirty="0">
              <a:solidFill>
                <a:srgbClr val="FF0000"/>
              </a:solidFill>
              <a:latin typeface="Algerian" panose="04020705040A02060702" pitchFamily="82" charset="0"/>
              <a:cs typeface="Aharoni" panose="02010803020104030203" pitchFamily="2" charset="-79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EFCFE5D-BF2D-5B2C-7C29-EE7614E52B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3" t="14917" r="32235" b="12586"/>
          <a:stretch/>
        </p:blipFill>
        <p:spPr bwMode="auto">
          <a:xfrm>
            <a:off x="235892" y="178905"/>
            <a:ext cx="890543" cy="13106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F88D09F-A19E-06E6-22B2-F422ED6BDA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3" t="14917" r="32235" b="12586"/>
          <a:stretch/>
        </p:blipFill>
        <p:spPr bwMode="auto">
          <a:xfrm>
            <a:off x="10946296" y="178905"/>
            <a:ext cx="890543" cy="13106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4FC04E2E-0F66-A5EB-A6BA-6E5A4191B426}"/>
              </a:ext>
            </a:extLst>
          </p:cNvPr>
          <p:cNvSpPr txBox="1"/>
          <p:nvPr/>
        </p:nvSpPr>
        <p:spPr>
          <a:xfrm>
            <a:off x="3334504" y="6098612"/>
            <a:ext cx="6098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/>
              <a:t>SALVAMOS VIDAS – PROTEGEMOS BIENES</a:t>
            </a:r>
            <a:endParaRPr lang="es-EC" sz="24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1F491D5-D961-1235-4A5B-8D3B1950F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846" y="1489588"/>
            <a:ext cx="5306682" cy="435133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8364FC6-5065-1AA6-BE73-5970496A87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04"/>
          <a:stretch/>
        </p:blipFill>
        <p:spPr bwMode="auto">
          <a:xfrm>
            <a:off x="681161" y="1489586"/>
            <a:ext cx="5306682" cy="43513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306DEDF7-1779-2DBD-3CB5-8BF8127C1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98739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125">
        <p:split orient="vert"/>
      </p:transition>
    </mc:Choice>
    <mc:Fallback xmlns="">
      <p:transition spd="slow" advTm="8125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3962D4-FD31-45A9-A081-D4A7E8D20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843" y="18255"/>
            <a:ext cx="9528313" cy="1074919"/>
          </a:xfrm>
        </p:spPr>
        <p:txBody>
          <a:bodyPr>
            <a:normAutofit/>
          </a:bodyPr>
          <a:lstStyle/>
          <a:p>
            <a:pPr algn="ctr"/>
            <a:r>
              <a:rPr lang="es-MX" sz="6000" dirty="0">
                <a:solidFill>
                  <a:srgbClr val="FF0000"/>
                </a:solidFill>
                <a:latin typeface="Algerian" panose="04020705040A02060702" pitchFamily="82" charset="0"/>
                <a:cs typeface="Aharoni" panose="02010803020104030203" pitchFamily="2" charset="-79"/>
              </a:rPr>
              <a:t>OPERATIVO DE CONTROL</a:t>
            </a:r>
            <a:endParaRPr lang="es-EC" sz="6000" dirty="0">
              <a:solidFill>
                <a:srgbClr val="FF0000"/>
              </a:solidFill>
              <a:latin typeface="Algerian" panose="04020705040A02060702" pitchFamily="82" charset="0"/>
              <a:cs typeface="Aharoni" panose="02010803020104030203" pitchFamily="2" charset="-79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1BB273A-5CCF-7B69-078E-AC6D714CD5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3" t="14917" r="32235" b="12586"/>
          <a:stretch/>
        </p:blipFill>
        <p:spPr bwMode="auto">
          <a:xfrm>
            <a:off x="235892" y="178905"/>
            <a:ext cx="890543" cy="13106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F9804D6-6981-E7BC-2885-C3B3D02EDA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3" t="14917" r="32235" b="12586"/>
          <a:stretch/>
        </p:blipFill>
        <p:spPr bwMode="auto">
          <a:xfrm>
            <a:off x="10921504" y="178905"/>
            <a:ext cx="890543" cy="13106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AEE97469-187A-DCEA-09E2-63E14C9C93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076" y="1489587"/>
            <a:ext cx="5801784" cy="4351338"/>
          </a:xfr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19FACCB-0786-EB5B-6262-3B0CFABC01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40" y="1489587"/>
            <a:ext cx="5161936" cy="4351338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B51640B-9BCA-60B7-6B42-27EB9485CFF5}"/>
              </a:ext>
            </a:extLst>
          </p:cNvPr>
          <p:cNvSpPr txBox="1"/>
          <p:nvPr/>
        </p:nvSpPr>
        <p:spPr>
          <a:xfrm>
            <a:off x="3432687" y="6052672"/>
            <a:ext cx="6098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/>
              <a:t>SALVAMOS VIDAS – PROTEGEMOS BIENES</a:t>
            </a:r>
            <a:endParaRPr lang="es-EC" sz="2400" b="1" dirty="0"/>
          </a:p>
        </p:txBody>
      </p:sp>
    </p:spTree>
    <p:extLst>
      <p:ext uri="{BB962C8B-B14F-4D97-AF65-F5344CB8AC3E}">
        <p14:creationId xmlns:p14="http://schemas.microsoft.com/office/powerpoint/2010/main" val="343635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87">
        <p:split orient="vert"/>
      </p:transition>
    </mc:Choice>
    <mc:Fallback xmlns="">
      <p:transition spd="slow" advTm="4087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291120-80E3-48B6-97B7-FD09009CE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722" y="18255"/>
            <a:ext cx="9475304" cy="1074919"/>
          </a:xfrm>
        </p:spPr>
        <p:txBody>
          <a:bodyPr>
            <a:normAutofit fontScale="90000"/>
          </a:bodyPr>
          <a:lstStyle/>
          <a:p>
            <a:pPr algn="ctr"/>
            <a:r>
              <a:rPr lang="es-MX" sz="6000" dirty="0">
                <a:solidFill>
                  <a:srgbClr val="FF0000"/>
                </a:solidFill>
                <a:latin typeface="Algerian" panose="04020705040A02060702" pitchFamily="82" charset="0"/>
                <a:cs typeface="Aharoni" panose="02010803020104030203" pitchFamily="2" charset="-79"/>
              </a:rPr>
              <a:t>DERRAME DE COMBUSTIBLE</a:t>
            </a:r>
            <a:endParaRPr lang="es-EC" sz="6000" dirty="0">
              <a:solidFill>
                <a:srgbClr val="FF0000"/>
              </a:solidFill>
              <a:latin typeface="Algerian" panose="04020705040A02060702" pitchFamily="82" charset="0"/>
              <a:cs typeface="Aharoni" panose="02010803020104030203" pitchFamily="2" charset="-79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79D8D91-3F24-74E9-27E1-909980DD9E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3" t="14917" r="32235" b="12586"/>
          <a:stretch/>
        </p:blipFill>
        <p:spPr bwMode="auto">
          <a:xfrm>
            <a:off x="235892" y="178905"/>
            <a:ext cx="890543" cy="13106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70A7139-6906-1D05-A303-16BF52C1E3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3" t="14917" r="32235" b="12586"/>
          <a:stretch/>
        </p:blipFill>
        <p:spPr bwMode="auto">
          <a:xfrm>
            <a:off x="10827026" y="178905"/>
            <a:ext cx="890543" cy="13106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F8339785-9F45-1C5B-817F-8E1B11501C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31" y="1489587"/>
            <a:ext cx="5441355" cy="4351338"/>
          </a:xfr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BD82D46-1B7D-EB3C-D09C-ECB83A6BA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786" y="1489587"/>
            <a:ext cx="5603892" cy="4351338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B91AC771-8ED8-7DB3-81B9-A5F06057792B}"/>
              </a:ext>
            </a:extLst>
          </p:cNvPr>
          <p:cNvSpPr txBox="1"/>
          <p:nvPr/>
        </p:nvSpPr>
        <p:spPr>
          <a:xfrm>
            <a:off x="3040145" y="6052672"/>
            <a:ext cx="6098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/>
              <a:t>SALVAMOS VIDAS – PROTEGEMOS BIENES</a:t>
            </a:r>
            <a:endParaRPr lang="es-EC" sz="2400" b="1" dirty="0"/>
          </a:p>
        </p:txBody>
      </p:sp>
    </p:spTree>
    <p:extLst>
      <p:ext uri="{BB962C8B-B14F-4D97-AF65-F5344CB8AC3E}">
        <p14:creationId xmlns:p14="http://schemas.microsoft.com/office/powerpoint/2010/main" val="199954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936">
        <p:split orient="vert"/>
      </p:transition>
    </mc:Choice>
    <mc:Fallback xmlns="">
      <p:transition spd="slow" advTm="4936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63D0EF-2B18-4440-BCE1-695FE6CEF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496" y="18255"/>
            <a:ext cx="9223513" cy="1074919"/>
          </a:xfrm>
        </p:spPr>
        <p:txBody>
          <a:bodyPr>
            <a:normAutofit/>
          </a:bodyPr>
          <a:lstStyle/>
          <a:p>
            <a:pPr algn="ctr"/>
            <a:r>
              <a:rPr lang="es-MX" sz="4800" dirty="0">
                <a:solidFill>
                  <a:srgbClr val="FF0000"/>
                </a:solidFill>
                <a:latin typeface="Algerian" panose="04020705040A02060702" pitchFamily="82" charset="0"/>
                <a:cs typeface="Aharoni" panose="02010803020104030203" pitchFamily="2" charset="-79"/>
              </a:rPr>
              <a:t>EVACUACION POR INUNDACION</a:t>
            </a:r>
            <a:endParaRPr lang="es-EC" sz="4800" dirty="0">
              <a:solidFill>
                <a:srgbClr val="FF0000"/>
              </a:solidFill>
              <a:latin typeface="Algerian" panose="04020705040A02060702" pitchFamily="82" charset="0"/>
              <a:cs typeface="Aharoni" panose="02010803020104030203" pitchFamily="2" charset="-79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EC68794-8E9E-03DB-FE20-6E4FE84191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3" t="14917" r="32235" b="12586"/>
          <a:stretch/>
        </p:blipFill>
        <p:spPr bwMode="auto">
          <a:xfrm>
            <a:off x="235892" y="178905"/>
            <a:ext cx="890543" cy="13106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62E60BC-E5A4-B225-5E4B-B55912288E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3" t="14917" r="32235" b="12586"/>
          <a:stretch/>
        </p:blipFill>
        <p:spPr bwMode="auto">
          <a:xfrm>
            <a:off x="11052913" y="178905"/>
            <a:ext cx="890543" cy="13106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F1CB206-315D-562E-1734-22628D7CA50E}"/>
              </a:ext>
            </a:extLst>
          </p:cNvPr>
          <p:cNvSpPr txBox="1"/>
          <p:nvPr/>
        </p:nvSpPr>
        <p:spPr>
          <a:xfrm>
            <a:off x="3046771" y="6052669"/>
            <a:ext cx="6098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/>
              <a:t>SALVAMOS VIDAS – PROTEGEMOS BIENES</a:t>
            </a:r>
            <a:endParaRPr lang="es-EC" sz="24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C341AE6-D645-58D3-AAD6-E45B34723E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63" y="1489586"/>
            <a:ext cx="5690140" cy="4351337"/>
          </a:xfrm>
          <a:prstGeom prst="rect">
            <a:avLst/>
          </a:prstGeom>
          <a:noFill/>
        </p:spPr>
      </p:pic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DB982A64-BFDC-078B-983C-9F9F027C2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056A493-523E-BB62-7674-55CCF08B2F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303" y="1488254"/>
            <a:ext cx="5190066" cy="43526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750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630">
        <p:split orient="vert"/>
      </p:transition>
    </mc:Choice>
    <mc:Fallback xmlns="">
      <p:transition spd="slow" advTm="563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3BE8A5-5E68-4DBB-ACC1-631B286DD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495" y="18255"/>
            <a:ext cx="9197009" cy="1074919"/>
          </a:xfrm>
        </p:spPr>
        <p:txBody>
          <a:bodyPr>
            <a:normAutofit/>
          </a:bodyPr>
          <a:lstStyle/>
          <a:p>
            <a:pPr algn="ctr"/>
            <a:r>
              <a:rPr lang="es-MX" sz="6000" dirty="0">
                <a:solidFill>
                  <a:srgbClr val="FF0000"/>
                </a:solidFill>
                <a:latin typeface="Algerian" panose="04020705040A02060702" pitchFamily="82" charset="0"/>
                <a:cs typeface="Aharoni" panose="02010803020104030203" pitchFamily="2" charset="-79"/>
              </a:rPr>
              <a:t>ACCIDENTE DE TRÁNSITO</a:t>
            </a:r>
            <a:endParaRPr lang="es-EC" sz="6000" dirty="0">
              <a:solidFill>
                <a:srgbClr val="FF0000"/>
              </a:solidFill>
              <a:latin typeface="Algerian" panose="04020705040A02060702" pitchFamily="82" charset="0"/>
              <a:cs typeface="Aharoni" panose="02010803020104030203" pitchFamily="2" charset="-79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68165F4-898D-82AC-14BD-B3D7A10647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3" t="14917" r="32235" b="12586"/>
          <a:stretch/>
        </p:blipFill>
        <p:spPr bwMode="auto">
          <a:xfrm>
            <a:off x="235892" y="178905"/>
            <a:ext cx="890543" cy="13106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AE0A559-2B65-DBA6-F2E5-27A1C9C8F5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3" t="14917" r="32235" b="12586"/>
          <a:stretch/>
        </p:blipFill>
        <p:spPr bwMode="auto">
          <a:xfrm>
            <a:off x="10825316" y="178905"/>
            <a:ext cx="890543" cy="13106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D62650E5-577E-9612-5172-12F49CEBA845}"/>
              </a:ext>
            </a:extLst>
          </p:cNvPr>
          <p:cNvSpPr txBox="1"/>
          <p:nvPr/>
        </p:nvSpPr>
        <p:spPr>
          <a:xfrm>
            <a:off x="2886997" y="6052672"/>
            <a:ext cx="6098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/>
              <a:t>SALVAMOS VIDAS – PROTEGEMOS BIENES</a:t>
            </a:r>
            <a:endParaRPr lang="es-EC" sz="24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E3E7937-18BA-4483-862F-EC015B8777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62" y="1489588"/>
            <a:ext cx="5414836" cy="4351338"/>
          </a:xfrm>
          <a:prstGeom prst="rect">
            <a:avLst/>
          </a:prstGeom>
          <a:noFill/>
        </p:spPr>
      </p:pic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634DAD64-B9E8-6CE7-C230-EB8F7EDC9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109F486-CC3F-938A-6268-2001E6E528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1488252"/>
            <a:ext cx="5257801" cy="43526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449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978">
        <p:split orient="vert"/>
      </p:transition>
    </mc:Choice>
    <mc:Fallback xmlns="">
      <p:transition spd="slow" advTm="2978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751C28-D8C4-4876-A839-823C6DB1C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860" y="18255"/>
            <a:ext cx="9316280" cy="1074919"/>
          </a:xfrm>
        </p:spPr>
        <p:txBody>
          <a:bodyPr>
            <a:normAutofit/>
          </a:bodyPr>
          <a:lstStyle/>
          <a:p>
            <a:pPr algn="ctr"/>
            <a:r>
              <a:rPr lang="es-MX" sz="6000" dirty="0">
                <a:solidFill>
                  <a:srgbClr val="FF0000"/>
                </a:solidFill>
                <a:latin typeface="Algerian" panose="04020705040A02060702" pitchFamily="82" charset="0"/>
                <a:cs typeface="Aharoni" panose="02010803020104030203" pitchFamily="2" charset="-79"/>
              </a:rPr>
              <a:t>INCENDIO ESTRUCTURAL</a:t>
            </a:r>
            <a:endParaRPr lang="es-EC" sz="6000" dirty="0">
              <a:solidFill>
                <a:srgbClr val="FF0000"/>
              </a:solidFill>
              <a:latin typeface="Algerian" panose="04020705040A02060702" pitchFamily="82" charset="0"/>
              <a:cs typeface="Aharoni" panose="02010803020104030203" pitchFamily="2" charset="-79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7F92182-D042-0107-7881-F49BC7663F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3" t="14917" r="32235" b="12586"/>
          <a:stretch/>
        </p:blipFill>
        <p:spPr bwMode="auto">
          <a:xfrm>
            <a:off x="235892" y="178905"/>
            <a:ext cx="890543" cy="13106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53F2883-1F45-4A16-1FAB-0A1BD05087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3" t="14917" r="32235" b="12586"/>
          <a:stretch/>
        </p:blipFill>
        <p:spPr bwMode="auto">
          <a:xfrm>
            <a:off x="10805825" y="178905"/>
            <a:ext cx="890543" cy="13106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85DC2E74-6D47-AF19-3476-1EC5796725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3" y="1489587"/>
            <a:ext cx="5704889" cy="4351338"/>
          </a:xfr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997392B-2ACE-711E-06B3-30278F4E3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315" y="1489587"/>
            <a:ext cx="4958196" cy="4351338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7BA2EC8D-A030-AE67-A3A8-02C56F9C95FE}"/>
              </a:ext>
            </a:extLst>
          </p:cNvPr>
          <p:cNvSpPr txBox="1"/>
          <p:nvPr/>
        </p:nvSpPr>
        <p:spPr>
          <a:xfrm>
            <a:off x="3046771" y="6052672"/>
            <a:ext cx="6098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/>
              <a:t>SALVAMOS VIDAS – PROTEGEMOS BIENES</a:t>
            </a:r>
            <a:endParaRPr lang="es-EC" sz="2400" b="1" dirty="0"/>
          </a:p>
        </p:txBody>
      </p:sp>
    </p:spTree>
    <p:extLst>
      <p:ext uri="{BB962C8B-B14F-4D97-AF65-F5344CB8AC3E}">
        <p14:creationId xmlns:p14="http://schemas.microsoft.com/office/powerpoint/2010/main" val="133180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47">
        <p:split orient="vert"/>
      </p:transition>
    </mc:Choice>
    <mc:Fallback xmlns="">
      <p:transition spd="slow" advTm="2847">
        <p:split orient="vert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7278</TotalTime>
  <Words>171</Words>
  <Application>Microsoft Office PowerPoint</Application>
  <PresentationFormat>Panorámica</PresentationFormat>
  <Paragraphs>45</Paragraphs>
  <Slides>19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7" baseType="lpstr">
      <vt:lpstr>Agency FB</vt:lpstr>
      <vt:lpstr>Algerian</vt:lpstr>
      <vt:lpstr>Arial</vt:lpstr>
      <vt:lpstr>Arial Rounded MT Bold</vt:lpstr>
      <vt:lpstr>Bahnschrift</vt:lpstr>
      <vt:lpstr>Calibri</vt:lpstr>
      <vt:lpstr>Calibri Light</vt:lpstr>
      <vt:lpstr>Tema de Office</vt:lpstr>
      <vt:lpstr>CUERPO DE BOMBEROS DEL CANTÓN CENTINELA DEL CÓNDOR</vt:lpstr>
      <vt:lpstr>BOMBEROS SIEMPRE AL CUIDADO DE LA CIUDADANIA LAS 24 HORAS DEL DIA, LOS 7 DIAS A LA SEMANA Y LOS 365 DIAS DEL AÑO - PRESENTA EVIDENCIA FOTOGRAFICA DE LAS LABORES QUE REALIZAMOS EN EL 2025</vt:lpstr>
      <vt:lpstr>ACCIDENTE DE TRÁNSITO</vt:lpstr>
      <vt:lpstr>TALA DE ÁRBOL</vt:lpstr>
      <vt:lpstr>OPERATIVO DE CONTROL</vt:lpstr>
      <vt:lpstr>DERRAME DE COMBUSTIBLE</vt:lpstr>
      <vt:lpstr>EVACUACION POR INUNDACION</vt:lpstr>
      <vt:lpstr>ACCIDENTE DE TRÁNSITO</vt:lpstr>
      <vt:lpstr>INCENDIO ESTRUCTURAL</vt:lpstr>
      <vt:lpstr>ATENCIÓN APH</vt:lpstr>
      <vt:lpstr>INCENDIO FORESTAL</vt:lpstr>
      <vt:lpstr>ATENCIÓN APH</vt:lpstr>
      <vt:lpstr>RESCATE ANIMAL</vt:lpstr>
      <vt:lpstr>RESCATE ANIMAL</vt:lpstr>
      <vt:lpstr>LIMPIEZA DE CALZADA</vt:lpstr>
      <vt:lpstr>INCENDIO FORESTAL</vt:lpstr>
      <vt:lpstr>INCENDIO ESTRUCTURAL</vt:lpstr>
      <vt:lpstr>INCENDIO VEHICULAR</vt:lpstr>
      <vt:lpstr>GRACIAS POR SU TIEMPO Y SU ATENCIÓN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ACCIDENTE DE TRANSITO</dc:title>
  <dc:creator>BOMBEROS</dc:creator>
  <cp:lastModifiedBy>Alberto Macias</cp:lastModifiedBy>
  <cp:revision>91</cp:revision>
  <dcterms:created xsi:type="dcterms:W3CDTF">2021-05-19T18:51:10Z</dcterms:created>
  <dcterms:modified xsi:type="dcterms:W3CDTF">2026-05-21T17:56:32Z</dcterms:modified>
</cp:coreProperties>
</file>