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60" r:id="rId9"/>
    <p:sldId id="268" r:id="rId10"/>
    <p:sldId id="274" r:id="rId11"/>
    <p:sldId id="262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6600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2" autoAdjust="0"/>
  </p:normalViewPr>
  <p:slideViewPr>
    <p:cSldViewPr>
      <p:cViewPr>
        <p:scale>
          <a:sx n="70" d="100"/>
          <a:sy n="70" d="100"/>
        </p:scale>
        <p:origin x="140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F8DB7-8B74-4368-A2A4-1E6B5BAB66E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EDE671C-03EA-4D4E-84B1-6D68BA6DDD88}">
      <dgm:prSet phldrT="[Texto]" custT="1"/>
      <dgm:spPr>
        <a:solidFill>
          <a:srgbClr val="66CCFF"/>
        </a:solidFill>
      </dgm:spPr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  <a:latin typeface="Corbel" panose="020B0503020204020204" pitchFamily="34" charset="0"/>
            </a:rPr>
            <a:t>ATRIBUCIONES </a:t>
          </a:r>
        </a:p>
      </dgm:t>
    </dgm:pt>
    <dgm:pt modelId="{329379B1-7654-45FF-8F00-8AAD88319399}" type="parTrans" cxnId="{5103BD25-7E0F-44F4-B40F-C8ADC7060698}">
      <dgm:prSet/>
      <dgm:spPr/>
      <dgm:t>
        <a:bodyPr/>
        <a:lstStyle/>
        <a:p>
          <a:pPr algn="just"/>
          <a:endParaRPr lang="es-ES">
            <a:latin typeface="Corbel" panose="020B0503020204020204" pitchFamily="34" charset="0"/>
          </a:endParaRPr>
        </a:p>
      </dgm:t>
    </dgm:pt>
    <dgm:pt modelId="{584AD5D4-F32F-4181-9942-835B47957870}" type="sibTrans" cxnId="{5103BD25-7E0F-44F4-B40F-C8ADC7060698}">
      <dgm:prSet/>
      <dgm:spPr/>
      <dgm:t>
        <a:bodyPr/>
        <a:lstStyle/>
        <a:p>
          <a:pPr algn="just"/>
          <a:endParaRPr lang="es-ES">
            <a:latin typeface="Corbel" panose="020B0503020204020204" pitchFamily="34" charset="0"/>
          </a:endParaRPr>
        </a:p>
      </dgm:t>
    </dgm:pt>
    <dgm:pt modelId="{ED1786C5-B356-469B-9074-95120E86D567}">
      <dgm:prSet phldrT="[Texto]" custT="1"/>
      <dgm:spPr>
        <a:ln>
          <a:solidFill>
            <a:srgbClr val="00B0F0"/>
          </a:solidFill>
        </a:ln>
      </dgm:spPr>
      <dgm:t>
        <a:bodyPr lIns="72000" anchor="ctr" anchorCtr="0"/>
        <a:lstStyle/>
        <a:p>
          <a:pPr algn="just"/>
          <a:endParaRPr lang="es-ES" sz="1600" dirty="0">
            <a:latin typeface="Corbel" panose="020B0503020204020204" pitchFamily="34" charset="0"/>
          </a:endParaRPr>
        </a:p>
      </dgm:t>
    </dgm:pt>
    <dgm:pt modelId="{E9364A64-5E84-4530-879C-6CCE7D909B07}" type="parTrans" cxnId="{F8EC069E-4D4A-4259-8013-A01C5274241A}">
      <dgm:prSet/>
      <dgm:spPr/>
      <dgm:t>
        <a:bodyPr/>
        <a:lstStyle/>
        <a:p>
          <a:pPr algn="just"/>
          <a:endParaRPr lang="es-ES">
            <a:latin typeface="Corbel" panose="020B0503020204020204" pitchFamily="34" charset="0"/>
          </a:endParaRPr>
        </a:p>
      </dgm:t>
    </dgm:pt>
    <dgm:pt modelId="{710DF3F9-463B-4BF1-BD68-3800229A35C7}" type="sibTrans" cxnId="{F8EC069E-4D4A-4259-8013-A01C5274241A}">
      <dgm:prSet/>
      <dgm:spPr/>
      <dgm:t>
        <a:bodyPr/>
        <a:lstStyle/>
        <a:p>
          <a:pPr algn="just"/>
          <a:endParaRPr lang="es-ES">
            <a:latin typeface="Corbel" panose="020B0503020204020204" pitchFamily="34" charset="0"/>
          </a:endParaRPr>
        </a:p>
      </dgm:t>
    </dgm:pt>
    <dgm:pt modelId="{AF6EC2F9-F7DE-48A6-8147-02C0BE25476C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1. Aprobar la planificación estratégica institucional, el presupuesto institucional y sus reformas;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48C65-828C-410F-A986-518D083DCCCC}" type="parTrans" cxnId="{1ECD7634-CC47-4DA9-AAAD-5BBF9B7EB9B8}">
      <dgm:prSet/>
      <dgm:spPr/>
      <dgm:t>
        <a:bodyPr/>
        <a:lstStyle/>
        <a:p>
          <a:endParaRPr lang="es-ES"/>
        </a:p>
      </dgm:t>
    </dgm:pt>
    <dgm:pt modelId="{348F2821-3C8A-40BB-9BAC-B9A49A391073}" type="sibTrans" cxnId="{1ECD7634-CC47-4DA9-AAAD-5BBF9B7EB9B8}">
      <dgm:prSet/>
      <dgm:spPr/>
      <dgm:t>
        <a:bodyPr/>
        <a:lstStyle/>
        <a:p>
          <a:endParaRPr lang="es-ES"/>
        </a:p>
      </dgm:t>
    </dgm:pt>
    <dgm:pt modelId="{881F4982-EED4-4F26-A717-3A4F5024D561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2. Supervisar la gestión administrativa y económica de la institución;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315D3-0807-438A-BA6F-460F25D7512F}" type="parTrans" cxnId="{F3021873-3703-400F-85F5-EC363879A891}">
      <dgm:prSet/>
      <dgm:spPr/>
      <dgm:t>
        <a:bodyPr/>
        <a:lstStyle/>
        <a:p>
          <a:endParaRPr lang="es-ES"/>
        </a:p>
      </dgm:t>
    </dgm:pt>
    <dgm:pt modelId="{0129A2BE-FBBA-4FBA-831A-934937E04AD6}" type="sibTrans" cxnId="{F3021873-3703-400F-85F5-EC363879A891}">
      <dgm:prSet/>
      <dgm:spPr/>
      <dgm:t>
        <a:bodyPr/>
        <a:lstStyle/>
        <a:p>
          <a:endParaRPr lang="es-ES"/>
        </a:p>
      </dgm:t>
    </dgm:pt>
    <dgm:pt modelId="{C8BFE8BA-58E1-4CF8-B352-2568CE6307AA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3. Aprobar los valores económicos que recibirá el cuerpo de bomberos conforme a la normativa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E8761-9383-4B52-9734-233B364B7C28}" type="parTrans" cxnId="{16B6E85F-DF5C-436B-9093-365006074A47}">
      <dgm:prSet/>
      <dgm:spPr/>
      <dgm:t>
        <a:bodyPr/>
        <a:lstStyle/>
        <a:p>
          <a:endParaRPr lang="es-ES"/>
        </a:p>
      </dgm:t>
    </dgm:pt>
    <dgm:pt modelId="{BC2B381C-2202-4CFA-B684-321295BDCFC3}" type="sibTrans" cxnId="{16B6E85F-DF5C-436B-9093-365006074A47}">
      <dgm:prSet/>
      <dgm:spPr/>
      <dgm:t>
        <a:bodyPr/>
        <a:lstStyle/>
        <a:p>
          <a:endParaRPr lang="es-ES"/>
        </a:p>
      </dgm:t>
    </dgm:pt>
    <dgm:pt modelId="{28A86B65-CE80-4558-9D84-FECE4C94F362}">
      <dgm:prSet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vigente;</a:t>
          </a:r>
        </a:p>
      </dgm:t>
    </dgm:pt>
    <dgm:pt modelId="{ED4212F2-B965-4982-8927-F35654101D3F}" type="parTrans" cxnId="{20765B88-34A0-4D5F-9F18-9B755C5147DB}">
      <dgm:prSet/>
      <dgm:spPr/>
      <dgm:t>
        <a:bodyPr/>
        <a:lstStyle/>
        <a:p>
          <a:endParaRPr lang="es-ES"/>
        </a:p>
      </dgm:t>
    </dgm:pt>
    <dgm:pt modelId="{6EFB5EA0-640E-4BDE-AFD0-A67A7D55E954}" type="sibTrans" cxnId="{20765B88-34A0-4D5F-9F18-9B755C5147DB}">
      <dgm:prSet/>
      <dgm:spPr/>
      <dgm:t>
        <a:bodyPr/>
        <a:lstStyle/>
        <a:p>
          <a:endParaRPr lang="es-ES"/>
        </a:p>
      </dgm:t>
    </dgm:pt>
    <dgm:pt modelId="{47649964-9B7D-4E11-B8AB-7613979020A7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4. Conferir reconocimientos y estímulos no económicos a los bomberos remunerados y voluntarios;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A2937-2EEB-43D5-8FC8-19534BC23383}" type="parTrans" cxnId="{2C67B4AE-3E78-412F-82DD-BD1EDFDF869B}">
      <dgm:prSet/>
      <dgm:spPr/>
      <dgm:t>
        <a:bodyPr/>
        <a:lstStyle/>
        <a:p>
          <a:endParaRPr lang="es-ES"/>
        </a:p>
      </dgm:t>
    </dgm:pt>
    <dgm:pt modelId="{DFA95D6D-24D0-4E87-9688-75B765E0C353}" type="sibTrans" cxnId="{2C67B4AE-3E78-412F-82DD-BD1EDFDF869B}">
      <dgm:prSet/>
      <dgm:spPr/>
      <dgm:t>
        <a:bodyPr/>
        <a:lstStyle/>
        <a:p>
          <a:endParaRPr lang="es-ES"/>
        </a:p>
      </dgm:t>
    </dgm:pt>
    <dgm:pt modelId="{E3ACE172-7E78-4A3A-B720-7C0CAB89059F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5. Las demás que se establezcan en el respectivo reglamento</a:t>
          </a:r>
          <a:r>
            <a:rPr lang="es-EC" sz="1600" dirty="0">
              <a:latin typeface="Corbel" panose="020B0503020204020204" pitchFamily="34" charset="0"/>
            </a:rPr>
            <a:t>.</a:t>
          </a:r>
          <a:endParaRPr lang="es-ES" sz="1600" dirty="0">
            <a:latin typeface="Corbel" panose="020B0503020204020204" pitchFamily="34" charset="0"/>
          </a:endParaRPr>
        </a:p>
      </dgm:t>
    </dgm:pt>
    <dgm:pt modelId="{1DC8E885-FDD7-4F57-BD97-A6D48176B118}" type="parTrans" cxnId="{93A7E124-DBBA-4DEC-B12A-551AF3D5330E}">
      <dgm:prSet/>
      <dgm:spPr/>
      <dgm:t>
        <a:bodyPr/>
        <a:lstStyle/>
        <a:p>
          <a:endParaRPr lang="es-ES"/>
        </a:p>
      </dgm:t>
    </dgm:pt>
    <dgm:pt modelId="{6B7AFD27-4C78-4A6A-BDDB-A47396F552D1}" type="sibTrans" cxnId="{93A7E124-DBBA-4DEC-B12A-551AF3D5330E}">
      <dgm:prSet/>
      <dgm:spPr/>
      <dgm:t>
        <a:bodyPr/>
        <a:lstStyle/>
        <a:p>
          <a:endParaRPr lang="es-ES"/>
        </a:p>
      </dgm:t>
    </dgm:pt>
    <dgm:pt modelId="{8873915D-9F4A-41D9-885F-94026878AA77}" type="pres">
      <dgm:prSet presAssocID="{3A5F8DB7-8B74-4368-A2A4-1E6B5BAB66E5}" presName="linearFlow" presStyleCnt="0">
        <dgm:presLayoutVars>
          <dgm:dir/>
          <dgm:animLvl val="lvl"/>
          <dgm:resizeHandles val="exact"/>
        </dgm:presLayoutVars>
      </dgm:prSet>
      <dgm:spPr/>
    </dgm:pt>
    <dgm:pt modelId="{98A9FE0B-1D42-4BBE-9D04-EB74E169910C}" type="pres">
      <dgm:prSet presAssocID="{CEDE671C-03EA-4D4E-84B1-6D68BA6DDD88}" presName="composite" presStyleCnt="0"/>
      <dgm:spPr/>
    </dgm:pt>
    <dgm:pt modelId="{B1C9DA45-F295-41E5-8EE2-79256F55C38B}" type="pres">
      <dgm:prSet presAssocID="{CEDE671C-03EA-4D4E-84B1-6D68BA6DDD88}" presName="parentText" presStyleLbl="alignNode1" presStyleIdx="0" presStyleCnt="1" custScaleX="76278" custScaleY="119743">
        <dgm:presLayoutVars>
          <dgm:chMax val="1"/>
          <dgm:bulletEnabled val="1"/>
        </dgm:presLayoutVars>
      </dgm:prSet>
      <dgm:spPr/>
    </dgm:pt>
    <dgm:pt modelId="{93405E66-7692-43FE-8831-EDA755ED56D5}" type="pres">
      <dgm:prSet presAssocID="{CEDE671C-03EA-4D4E-84B1-6D68BA6DDD88}" presName="descendantText" presStyleLbl="alignAcc1" presStyleIdx="0" presStyleCnt="1" custScaleX="103861" custScaleY="163520">
        <dgm:presLayoutVars>
          <dgm:bulletEnabled val="1"/>
        </dgm:presLayoutVars>
      </dgm:prSet>
      <dgm:spPr/>
    </dgm:pt>
  </dgm:ptLst>
  <dgm:cxnLst>
    <dgm:cxn modelId="{CB97C20C-E9EE-4D28-A5EA-BD8069D1C966}" type="presOf" srcId="{AF6EC2F9-F7DE-48A6-8147-02C0BE25476C}" destId="{93405E66-7692-43FE-8831-EDA755ED56D5}" srcOrd="0" destOrd="1" presId="urn:microsoft.com/office/officeart/2005/8/layout/chevron2"/>
    <dgm:cxn modelId="{950BF41E-31CC-4AE5-A077-A13DA4DFDBF4}" type="presOf" srcId="{47649964-9B7D-4E11-B8AB-7613979020A7}" destId="{93405E66-7692-43FE-8831-EDA755ED56D5}" srcOrd="0" destOrd="5" presId="urn:microsoft.com/office/officeart/2005/8/layout/chevron2"/>
    <dgm:cxn modelId="{93A7E124-DBBA-4DEC-B12A-551AF3D5330E}" srcId="{CEDE671C-03EA-4D4E-84B1-6D68BA6DDD88}" destId="{E3ACE172-7E78-4A3A-B720-7C0CAB89059F}" srcOrd="6" destOrd="0" parTransId="{1DC8E885-FDD7-4F57-BD97-A6D48176B118}" sibTransId="{6B7AFD27-4C78-4A6A-BDDB-A47396F552D1}"/>
    <dgm:cxn modelId="{5103BD25-7E0F-44F4-B40F-C8ADC7060698}" srcId="{3A5F8DB7-8B74-4368-A2A4-1E6B5BAB66E5}" destId="{CEDE671C-03EA-4D4E-84B1-6D68BA6DDD88}" srcOrd="0" destOrd="0" parTransId="{329379B1-7654-45FF-8F00-8AAD88319399}" sibTransId="{584AD5D4-F32F-4181-9942-835B47957870}"/>
    <dgm:cxn modelId="{1ECD7634-CC47-4DA9-AAAD-5BBF9B7EB9B8}" srcId="{CEDE671C-03EA-4D4E-84B1-6D68BA6DDD88}" destId="{AF6EC2F9-F7DE-48A6-8147-02C0BE25476C}" srcOrd="1" destOrd="0" parTransId="{B7F48C65-828C-410F-A986-518D083DCCCC}" sibTransId="{348F2821-3C8A-40BB-9BAC-B9A49A391073}"/>
    <dgm:cxn modelId="{16B6E85F-DF5C-436B-9093-365006074A47}" srcId="{CEDE671C-03EA-4D4E-84B1-6D68BA6DDD88}" destId="{C8BFE8BA-58E1-4CF8-B352-2568CE6307AA}" srcOrd="3" destOrd="0" parTransId="{74EE8761-9383-4B52-9734-233B364B7C28}" sibTransId="{BC2B381C-2202-4CFA-B684-321295BDCFC3}"/>
    <dgm:cxn modelId="{6B763743-0B62-4B8A-AC01-83CC8D16487B}" type="presOf" srcId="{CEDE671C-03EA-4D4E-84B1-6D68BA6DDD88}" destId="{B1C9DA45-F295-41E5-8EE2-79256F55C38B}" srcOrd="0" destOrd="0" presId="urn:microsoft.com/office/officeart/2005/8/layout/chevron2"/>
    <dgm:cxn modelId="{1A418D6B-5C5C-4FD4-91DD-2A14EB97021D}" type="presOf" srcId="{28A86B65-CE80-4558-9D84-FECE4C94F362}" destId="{93405E66-7692-43FE-8831-EDA755ED56D5}" srcOrd="0" destOrd="4" presId="urn:microsoft.com/office/officeart/2005/8/layout/chevron2"/>
    <dgm:cxn modelId="{F3021873-3703-400F-85F5-EC363879A891}" srcId="{CEDE671C-03EA-4D4E-84B1-6D68BA6DDD88}" destId="{881F4982-EED4-4F26-A717-3A4F5024D561}" srcOrd="2" destOrd="0" parTransId="{397315D3-0807-438A-BA6F-460F25D7512F}" sibTransId="{0129A2BE-FBBA-4FBA-831A-934937E04AD6}"/>
    <dgm:cxn modelId="{20765B88-34A0-4D5F-9F18-9B755C5147DB}" srcId="{CEDE671C-03EA-4D4E-84B1-6D68BA6DDD88}" destId="{28A86B65-CE80-4558-9D84-FECE4C94F362}" srcOrd="4" destOrd="0" parTransId="{ED4212F2-B965-4982-8927-F35654101D3F}" sibTransId="{6EFB5EA0-640E-4BDE-AFD0-A67A7D55E954}"/>
    <dgm:cxn modelId="{1E78EE94-41EE-491A-8A51-9368672FEF81}" type="presOf" srcId="{881F4982-EED4-4F26-A717-3A4F5024D561}" destId="{93405E66-7692-43FE-8831-EDA755ED56D5}" srcOrd="0" destOrd="2" presId="urn:microsoft.com/office/officeart/2005/8/layout/chevron2"/>
    <dgm:cxn modelId="{F8EC069E-4D4A-4259-8013-A01C5274241A}" srcId="{CEDE671C-03EA-4D4E-84B1-6D68BA6DDD88}" destId="{ED1786C5-B356-469B-9074-95120E86D567}" srcOrd="0" destOrd="0" parTransId="{E9364A64-5E84-4530-879C-6CCE7D909B07}" sibTransId="{710DF3F9-463B-4BF1-BD68-3800229A35C7}"/>
    <dgm:cxn modelId="{68E3CFA3-A0D6-4301-8190-E1E584225B33}" type="presOf" srcId="{E3ACE172-7E78-4A3A-B720-7C0CAB89059F}" destId="{93405E66-7692-43FE-8831-EDA755ED56D5}" srcOrd="0" destOrd="6" presId="urn:microsoft.com/office/officeart/2005/8/layout/chevron2"/>
    <dgm:cxn modelId="{2C67B4AE-3E78-412F-82DD-BD1EDFDF869B}" srcId="{CEDE671C-03EA-4D4E-84B1-6D68BA6DDD88}" destId="{47649964-9B7D-4E11-B8AB-7613979020A7}" srcOrd="5" destOrd="0" parTransId="{880A2937-2EEB-43D5-8FC8-19534BC23383}" sibTransId="{DFA95D6D-24D0-4E87-9688-75B765E0C353}"/>
    <dgm:cxn modelId="{7544DFBA-7574-4AFB-898C-E8E86CED93CC}" type="presOf" srcId="{C8BFE8BA-58E1-4CF8-B352-2568CE6307AA}" destId="{93405E66-7692-43FE-8831-EDA755ED56D5}" srcOrd="0" destOrd="3" presId="urn:microsoft.com/office/officeart/2005/8/layout/chevron2"/>
    <dgm:cxn modelId="{F524CAC2-EA4A-42C1-B9A0-3C117A3B27F6}" type="presOf" srcId="{3A5F8DB7-8B74-4368-A2A4-1E6B5BAB66E5}" destId="{8873915D-9F4A-41D9-885F-94026878AA77}" srcOrd="0" destOrd="0" presId="urn:microsoft.com/office/officeart/2005/8/layout/chevron2"/>
    <dgm:cxn modelId="{4F749BF9-F53F-41F7-81A7-E43C3BA7816A}" type="presOf" srcId="{ED1786C5-B356-469B-9074-95120E86D567}" destId="{93405E66-7692-43FE-8831-EDA755ED56D5}" srcOrd="0" destOrd="0" presId="urn:microsoft.com/office/officeart/2005/8/layout/chevron2"/>
    <dgm:cxn modelId="{31127355-BB70-4273-A327-A5998CF5B271}" type="presParOf" srcId="{8873915D-9F4A-41D9-885F-94026878AA77}" destId="{98A9FE0B-1D42-4BBE-9D04-EB74E169910C}" srcOrd="0" destOrd="0" presId="urn:microsoft.com/office/officeart/2005/8/layout/chevron2"/>
    <dgm:cxn modelId="{A6EB78A0-1BB6-407D-B05A-1D2C4EBA2740}" type="presParOf" srcId="{98A9FE0B-1D42-4BBE-9D04-EB74E169910C}" destId="{B1C9DA45-F295-41E5-8EE2-79256F55C38B}" srcOrd="0" destOrd="0" presId="urn:microsoft.com/office/officeart/2005/8/layout/chevron2"/>
    <dgm:cxn modelId="{80995F74-1EBF-4763-8CF1-7AF65CB2BE44}" type="presParOf" srcId="{98A9FE0B-1D42-4BBE-9D04-EB74E169910C}" destId="{93405E66-7692-43FE-8831-EDA755ED56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DE9BE-96B3-4843-BF85-27F9DAB47A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1D21AC-1C40-43F4-A922-C28DA9751D4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Corbel" panose="020B0503020204020204" pitchFamily="34" charset="0"/>
            </a:rPr>
            <a:t>1</a:t>
          </a:r>
        </a:p>
      </dgm:t>
    </dgm:pt>
    <dgm:pt modelId="{DFBFDD54-EF42-4C93-A129-29F6D84FC109}" type="parTrans" cxnId="{8A943909-3D34-4ED5-8ABF-397C2D84AA70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1CAD0BF8-C664-44AD-A47D-3B58311F2C89}" type="sibTrans" cxnId="{8A943909-3D34-4ED5-8ABF-397C2D84AA70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0921BEFB-65D0-40D7-BB78-06D5D770FEBC}">
      <dgm:prSet phldrT="[Texto]" custT="1"/>
      <dgm:spPr>
        <a:solidFill>
          <a:schemeClr val="accent1">
            <a:alpha val="9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just"/>
          <a:endParaRPr lang="es-ES" sz="1800" i="0" dirty="0">
            <a:latin typeface="Corbel" panose="020B0503020204020204" pitchFamily="34" charset="0"/>
          </a:endParaRPr>
        </a:p>
      </dgm:t>
    </dgm:pt>
    <dgm:pt modelId="{4DB53873-EFC6-4BA7-9DEC-0FF0334287AD}" type="parTrans" cxnId="{805C3FAD-0AE6-4CCE-A37B-C85827FAE2D7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917C31F1-081E-4AB9-A817-E9345200E18E}" type="sibTrans" cxnId="{805C3FAD-0AE6-4CCE-A37B-C85827FAE2D7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41C26F7E-CEBE-48DA-B10A-F70852FFC9C3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Corbel" panose="020B0503020204020204" pitchFamily="34" charset="0"/>
            </a:rPr>
            <a:t>2</a:t>
          </a:r>
        </a:p>
      </dgm:t>
    </dgm:pt>
    <dgm:pt modelId="{3DC175FA-45E9-4A59-976B-CB872DC57D24}" type="parTrans" cxnId="{1A47AB66-7667-47C3-BE86-5B37CAEE53E5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73E33459-58CC-4767-8B2D-BB72CA470BCA}" type="sibTrans" cxnId="{1A47AB66-7667-47C3-BE86-5B37CAEE53E5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EB172F2D-EC3E-4A31-8AAB-6E4EDE12467C}">
      <dgm:prSet custT="1"/>
      <dgm:spPr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just"/>
          <a:endParaRPr lang="es-ES" sz="1400" i="0" dirty="0">
            <a:latin typeface="Corbel" panose="020B0503020204020204" pitchFamily="34" charset="0"/>
          </a:endParaRPr>
        </a:p>
      </dgm:t>
    </dgm:pt>
    <dgm:pt modelId="{7A417A10-B9A7-4C01-9854-E6222114301E}" type="parTrans" cxnId="{5679CCAF-0F97-45BD-8260-49CA64F74D69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18813F8F-0673-4116-A528-02F14464D76C}" type="sibTrans" cxnId="{5679CCAF-0F97-45BD-8260-49CA64F74D69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AD24BB05-87FC-4B0B-86A5-280A88F0BEF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Corbel" panose="020B0503020204020204" pitchFamily="34" charset="0"/>
            </a:rPr>
            <a:t>3</a:t>
          </a:r>
        </a:p>
      </dgm:t>
    </dgm:pt>
    <dgm:pt modelId="{2739BB69-CA4D-402B-8F7D-5626B8C2FB56}" type="parTrans" cxnId="{7938FAAA-59FF-4397-91F0-33933E82B773}">
      <dgm:prSet/>
      <dgm:spPr/>
      <dgm:t>
        <a:bodyPr/>
        <a:lstStyle/>
        <a:p>
          <a:endParaRPr lang="es-ES"/>
        </a:p>
      </dgm:t>
    </dgm:pt>
    <dgm:pt modelId="{5863A2A8-3144-4CAA-A0A4-B2EE6D54C693}" type="sibTrans" cxnId="{7938FAAA-59FF-4397-91F0-33933E82B773}">
      <dgm:prSet/>
      <dgm:spPr/>
      <dgm:t>
        <a:bodyPr/>
        <a:lstStyle/>
        <a:p>
          <a:endParaRPr lang="es-ES"/>
        </a:p>
      </dgm:t>
    </dgm:pt>
    <dgm:pt modelId="{35271F25-91A5-469B-BDE9-FF6897F5FEC6}">
      <dgm:prSet custT="1"/>
      <dgm:spPr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just"/>
          <a:endParaRPr lang="es-ES" sz="1400" dirty="0">
            <a:latin typeface="Corbel" panose="020B0503020204020204" pitchFamily="34" charset="0"/>
          </a:endParaRPr>
        </a:p>
      </dgm:t>
    </dgm:pt>
    <dgm:pt modelId="{30DCC7B3-5F91-475B-B4E2-EFDFAE290280}" type="parTrans" cxnId="{4020E56D-4F9A-4D0C-A0A7-B7C5BED55388}">
      <dgm:prSet/>
      <dgm:spPr/>
      <dgm:t>
        <a:bodyPr/>
        <a:lstStyle/>
        <a:p>
          <a:endParaRPr lang="es-ES"/>
        </a:p>
      </dgm:t>
    </dgm:pt>
    <dgm:pt modelId="{B52D700B-36B5-4796-AAA6-258665CD87B5}" type="sibTrans" cxnId="{4020E56D-4F9A-4D0C-A0A7-B7C5BED55388}">
      <dgm:prSet/>
      <dgm:spPr/>
      <dgm:t>
        <a:bodyPr/>
        <a:lstStyle/>
        <a:p>
          <a:endParaRPr lang="es-ES"/>
        </a:p>
      </dgm:t>
    </dgm:pt>
    <dgm:pt modelId="{ED053988-3860-4C37-8D79-69F45F6709ED}">
      <dgm:prSet custT="1"/>
      <dgm:spPr>
        <a:solidFill>
          <a:schemeClr val="accent1"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800" b="1" dirty="0">
              <a:solidFill>
                <a:schemeClr val="tx1">
                  <a:lumMod val="85000"/>
                  <a:lumOff val="15000"/>
                </a:schemeClr>
              </a:solidFill>
            </a:rPr>
            <a:t>Y DEL ART. 12 (COBRO DE TASAS) DE LA CODIFICACION DE LA LEY DE DEFENSA CONTRA INCENDIOS REFORMADA</a:t>
          </a:r>
          <a:endParaRPr lang="en-US" sz="1800" dirty="0"/>
        </a:p>
      </dgm:t>
    </dgm:pt>
    <dgm:pt modelId="{3A6A0A2B-DA3C-4FA5-9595-346CBCD358DB}" type="parTrans" cxnId="{2934734D-5FC8-4BC0-AEFC-18573E242373}">
      <dgm:prSet/>
      <dgm:spPr/>
      <dgm:t>
        <a:bodyPr/>
        <a:lstStyle/>
        <a:p>
          <a:endParaRPr lang="es-ES"/>
        </a:p>
      </dgm:t>
    </dgm:pt>
    <dgm:pt modelId="{30C4EA94-025A-44D3-B86D-9FC0A8B98ED3}" type="sibTrans" cxnId="{2934734D-5FC8-4BC0-AEFC-18573E242373}">
      <dgm:prSet/>
      <dgm:spPr/>
      <dgm:t>
        <a:bodyPr/>
        <a:lstStyle/>
        <a:p>
          <a:endParaRPr lang="es-ES"/>
        </a:p>
      </dgm:t>
    </dgm:pt>
    <dgm:pt modelId="{39719123-3A0B-41BF-82AE-C34D9B7F72AD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s-EC" sz="1800" b="1" dirty="0">
              <a:solidFill>
                <a:schemeClr val="tx1">
                  <a:lumMod val="85000"/>
                  <a:lumOff val="15000"/>
                </a:schemeClr>
              </a:solidFill>
            </a:rPr>
            <a:t>SEGÚN LA LEY DE DEFENSA CONTRA INCENDIOS EN EL ARTICULO. 32.- (CONTRIBUCIONES DE USUARIOS DEL SERVICIO ELECTRICO).- </a:t>
          </a:r>
        </a:p>
      </dgm:t>
    </dgm:pt>
    <dgm:pt modelId="{6FD53D7D-4633-49BB-92F4-D328CC77483B}" type="parTrans" cxnId="{BD7E0B89-0EDD-4C64-B200-7CE4AF5F9CFD}">
      <dgm:prSet/>
      <dgm:spPr/>
      <dgm:t>
        <a:bodyPr/>
        <a:lstStyle/>
        <a:p>
          <a:endParaRPr lang="es-ES"/>
        </a:p>
      </dgm:t>
    </dgm:pt>
    <dgm:pt modelId="{194E6801-A9B3-4042-BE2F-EBE4D3B7C4C8}" type="sibTrans" cxnId="{BD7E0B89-0EDD-4C64-B200-7CE4AF5F9CFD}">
      <dgm:prSet/>
      <dgm:spPr/>
      <dgm:t>
        <a:bodyPr/>
        <a:lstStyle/>
        <a:p>
          <a:endParaRPr lang="es-ES"/>
        </a:p>
      </dgm:t>
    </dgm:pt>
    <dgm:pt modelId="{866ADCC1-37D9-49D2-8235-E1657079E446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s-EC" sz="1800" b="1" dirty="0">
              <a:solidFill>
                <a:schemeClr val="tx1">
                  <a:lumMod val="85000"/>
                  <a:lumOff val="15000"/>
                </a:schemeClr>
              </a:solidFill>
            </a:rPr>
            <a:t>ART. 33 UNIFICACION DE LA CONTRIBUCION PREDIAL EN EL CERO PUNTO QUINCE POR MIL.</a:t>
          </a:r>
        </a:p>
      </dgm:t>
    </dgm:pt>
    <dgm:pt modelId="{2D0AFA4D-FA22-429F-B64D-46B028FB21AD}" type="parTrans" cxnId="{8D0E8500-6FBA-4820-AC95-23A0C6F4BD1A}">
      <dgm:prSet/>
      <dgm:spPr/>
      <dgm:t>
        <a:bodyPr/>
        <a:lstStyle/>
        <a:p>
          <a:endParaRPr lang="es-ES"/>
        </a:p>
      </dgm:t>
    </dgm:pt>
    <dgm:pt modelId="{E7A8327D-1C08-4D2D-BA83-FE44CE90C3E7}" type="sibTrans" cxnId="{8D0E8500-6FBA-4820-AC95-23A0C6F4BD1A}">
      <dgm:prSet/>
      <dgm:spPr/>
      <dgm:t>
        <a:bodyPr/>
        <a:lstStyle/>
        <a:p>
          <a:endParaRPr lang="es-ES"/>
        </a:p>
      </dgm:t>
    </dgm:pt>
    <dgm:pt modelId="{C8FA266D-6282-4517-93AF-1BA694C5BBFA}" type="pres">
      <dgm:prSet presAssocID="{303DE9BE-96B3-4843-BF85-27F9DAB47AF0}" presName="linearFlow" presStyleCnt="0">
        <dgm:presLayoutVars>
          <dgm:dir/>
          <dgm:animLvl val="lvl"/>
          <dgm:resizeHandles val="exact"/>
        </dgm:presLayoutVars>
      </dgm:prSet>
      <dgm:spPr/>
    </dgm:pt>
    <dgm:pt modelId="{EF3F2E9B-6859-4004-9A90-8CD5F3FD5B0A}" type="pres">
      <dgm:prSet presAssocID="{1D1D21AC-1C40-43F4-A922-C28DA9751D4E}" presName="composite" presStyleCnt="0"/>
      <dgm:spPr/>
    </dgm:pt>
    <dgm:pt modelId="{FF0A6447-D924-4717-81E0-1940C6428FC1}" type="pres">
      <dgm:prSet presAssocID="{1D1D21AC-1C40-43F4-A922-C28DA9751D4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BBE962D-461A-4C70-9161-71574B4AF0CE}" type="pres">
      <dgm:prSet presAssocID="{1D1D21AC-1C40-43F4-A922-C28DA9751D4E}" presName="descendantText" presStyleLbl="alignAcc1" presStyleIdx="0" presStyleCnt="3" custScaleY="137772" custLinFactNeighborX="6330" custLinFactNeighborY="-2494">
        <dgm:presLayoutVars>
          <dgm:bulletEnabled val="1"/>
        </dgm:presLayoutVars>
      </dgm:prSet>
      <dgm:spPr/>
    </dgm:pt>
    <dgm:pt modelId="{5F2936E1-53C8-4CF8-88F2-E1345D7DD954}" type="pres">
      <dgm:prSet presAssocID="{1CAD0BF8-C664-44AD-A47D-3B58311F2C89}" presName="sp" presStyleCnt="0"/>
      <dgm:spPr/>
    </dgm:pt>
    <dgm:pt modelId="{A2BF4182-11B8-4A00-95EF-BFDCA5D1428D}" type="pres">
      <dgm:prSet presAssocID="{41C26F7E-CEBE-48DA-B10A-F70852FFC9C3}" presName="composite" presStyleCnt="0"/>
      <dgm:spPr/>
    </dgm:pt>
    <dgm:pt modelId="{31D6A708-8DA8-4785-B453-6FAC41427BF4}" type="pres">
      <dgm:prSet presAssocID="{41C26F7E-CEBE-48DA-B10A-F70852FFC9C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941C20F-DC76-4651-9E3F-7A2C7892F409}" type="pres">
      <dgm:prSet presAssocID="{41C26F7E-CEBE-48DA-B10A-F70852FFC9C3}" presName="descendantText" presStyleLbl="alignAcc1" presStyleIdx="1" presStyleCnt="3">
        <dgm:presLayoutVars>
          <dgm:bulletEnabled val="1"/>
        </dgm:presLayoutVars>
      </dgm:prSet>
      <dgm:spPr/>
    </dgm:pt>
    <dgm:pt modelId="{318DA55A-88DB-4C4E-9929-1C92667277E3}" type="pres">
      <dgm:prSet presAssocID="{73E33459-58CC-4767-8B2D-BB72CA470BCA}" presName="sp" presStyleCnt="0"/>
      <dgm:spPr/>
    </dgm:pt>
    <dgm:pt modelId="{706040D0-E341-405E-9EFF-EFC3D4B62F95}" type="pres">
      <dgm:prSet presAssocID="{AD24BB05-87FC-4B0B-86A5-280A88F0BEFB}" presName="composite" presStyleCnt="0"/>
      <dgm:spPr/>
    </dgm:pt>
    <dgm:pt modelId="{428DA83C-965A-456D-86D9-403A2BDED892}" type="pres">
      <dgm:prSet presAssocID="{AD24BB05-87FC-4B0B-86A5-280A88F0BEF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012E2DB-E23A-42F2-902A-795ABB483E68}" type="pres">
      <dgm:prSet presAssocID="{AD24BB05-87FC-4B0B-86A5-280A88F0BEFB}" presName="descendantText" presStyleLbl="alignAcc1" presStyleIdx="2" presStyleCnt="3" custScaleY="135904" custLinFactNeighborX="-677" custLinFactNeighborY="10907">
        <dgm:presLayoutVars>
          <dgm:bulletEnabled val="1"/>
        </dgm:presLayoutVars>
      </dgm:prSet>
      <dgm:spPr/>
    </dgm:pt>
  </dgm:ptLst>
  <dgm:cxnLst>
    <dgm:cxn modelId="{8D0E8500-6FBA-4820-AC95-23A0C6F4BD1A}" srcId="{AD24BB05-87FC-4B0B-86A5-280A88F0BEFB}" destId="{866ADCC1-37D9-49D2-8235-E1657079E446}" srcOrd="1" destOrd="0" parTransId="{2D0AFA4D-FA22-429F-B64D-46B028FB21AD}" sibTransId="{E7A8327D-1C08-4D2D-BA83-FE44CE90C3E7}"/>
    <dgm:cxn modelId="{8A943909-3D34-4ED5-8ABF-397C2D84AA70}" srcId="{303DE9BE-96B3-4843-BF85-27F9DAB47AF0}" destId="{1D1D21AC-1C40-43F4-A922-C28DA9751D4E}" srcOrd="0" destOrd="0" parTransId="{DFBFDD54-EF42-4C93-A129-29F6D84FC109}" sibTransId="{1CAD0BF8-C664-44AD-A47D-3B58311F2C89}"/>
    <dgm:cxn modelId="{B161321D-9DD3-4487-AD51-D05A17EAD3CC}" type="presOf" srcId="{0921BEFB-65D0-40D7-BB78-06D5D770FEBC}" destId="{ABBE962D-461A-4C70-9161-71574B4AF0CE}" srcOrd="0" destOrd="0" presId="urn:microsoft.com/office/officeart/2005/8/layout/chevron2"/>
    <dgm:cxn modelId="{AB7F7C23-89A3-49A3-B569-9AE4C72514DC}" type="presOf" srcId="{303DE9BE-96B3-4843-BF85-27F9DAB47AF0}" destId="{C8FA266D-6282-4517-93AF-1BA694C5BBFA}" srcOrd="0" destOrd="0" presId="urn:microsoft.com/office/officeart/2005/8/layout/chevron2"/>
    <dgm:cxn modelId="{57A56F32-F556-4D6C-B9FE-823686279F3D}" type="presOf" srcId="{AD24BB05-87FC-4B0B-86A5-280A88F0BEFB}" destId="{428DA83C-965A-456D-86D9-403A2BDED892}" srcOrd="0" destOrd="0" presId="urn:microsoft.com/office/officeart/2005/8/layout/chevron2"/>
    <dgm:cxn modelId="{1A47AB66-7667-47C3-BE86-5B37CAEE53E5}" srcId="{303DE9BE-96B3-4843-BF85-27F9DAB47AF0}" destId="{41C26F7E-CEBE-48DA-B10A-F70852FFC9C3}" srcOrd="1" destOrd="0" parTransId="{3DC175FA-45E9-4A59-976B-CB872DC57D24}" sibTransId="{73E33459-58CC-4767-8B2D-BB72CA470BCA}"/>
    <dgm:cxn modelId="{AD794A4C-2956-4320-8016-FA2724AA8D9E}" type="presOf" srcId="{39719123-3A0B-41BF-82AE-C34D9B7F72AD}" destId="{2941C20F-DC76-4651-9E3F-7A2C7892F409}" srcOrd="0" destOrd="1" presId="urn:microsoft.com/office/officeart/2005/8/layout/chevron2"/>
    <dgm:cxn modelId="{2934734D-5FC8-4BC0-AEFC-18573E242373}" srcId="{1D1D21AC-1C40-43F4-A922-C28DA9751D4E}" destId="{ED053988-3860-4C37-8D79-69F45F6709ED}" srcOrd="1" destOrd="0" parTransId="{3A6A0A2B-DA3C-4FA5-9595-346CBCD358DB}" sibTransId="{30C4EA94-025A-44D3-B86D-9FC0A8B98ED3}"/>
    <dgm:cxn modelId="{4020E56D-4F9A-4D0C-A0A7-B7C5BED55388}" srcId="{AD24BB05-87FC-4B0B-86A5-280A88F0BEFB}" destId="{35271F25-91A5-469B-BDE9-FF6897F5FEC6}" srcOrd="0" destOrd="0" parTransId="{30DCC7B3-5F91-475B-B4E2-EFDFAE290280}" sibTransId="{B52D700B-36B5-4796-AAA6-258665CD87B5}"/>
    <dgm:cxn modelId="{BD7E0B89-0EDD-4C64-B200-7CE4AF5F9CFD}" srcId="{41C26F7E-CEBE-48DA-B10A-F70852FFC9C3}" destId="{39719123-3A0B-41BF-82AE-C34D9B7F72AD}" srcOrd="1" destOrd="0" parTransId="{6FD53D7D-4633-49BB-92F4-D328CC77483B}" sibTransId="{194E6801-A9B3-4042-BE2F-EBE4D3B7C4C8}"/>
    <dgm:cxn modelId="{1A243D9E-DA3D-4201-930B-7422ED986820}" type="presOf" srcId="{1D1D21AC-1C40-43F4-A922-C28DA9751D4E}" destId="{FF0A6447-D924-4717-81E0-1940C6428FC1}" srcOrd="0" destOrd="0" presId="urn:microsoft.com/office/officeart/2005/8/layout/chevron2"/>
    <dgm:cxn modelId="{7938FAAA-59FF-4397-91F0-33933E82B773}" srcId="{303DE9BE-96B3-4843-BF85-27F9DAB47AF0}" destId="{AD24BB05-87FC-4B0B-86A5-280A88F0BEFB}" srcOrd="2" destOrd="0" parTransId="{2739BB69-CA4D-402B-8F7D-5626B8C2FB56}" sibTransId="{5863A2A8-3144-4CAA-A0A4-B2EE6D54C693}"/>
    <dgm:cxn modelId="{805C3FAD-0AE6-4CCE-A37B-C85827FAE2D7}" srcId="{1D1D21AC-1C40-43F4-A922-C28DA9751D4E}" destId="{0921BEFB-65D0-40D7-BB78-06D5D770FEBC}" srcOrd="0" destOrd="0" parTransId="{4DB53873-EFC6-4BA7-9DEC-0FF0334287AD}" sibTransId="{917C31F1-081E-4AB9-A817-E9345200E18E}"/>
    <dgm:cxn modelId="{5679CCAF-0F97-45BD-8260-49CA64F74D69}" srcId="{41C26F7E-CEBE-48DA-B10A-F70852FFC9C3}" destId="{EB172F2D-EC3E-4A31-8AAB-6E4EDE12467C}" srcOrd="0" destOrd="0" parTransId="{7A417A10-B9A7-4C01-9854-E6222114301E}" sibTransId="{18813F8F-0673-4116-A528-02F14464D76C}"/>
    <dgm:cxn modelId="{29A775BD-F4A2-451A-8AC0-880375753755}" type="presOf" srcId="{41C26F7E-CEBE-48DA-B10A-F70852FFC9C3}" destId="{31D6A708-8DA8-4785-B453-6FAC41427BF4}" srcOrd="0" destOrd="0" presId="urn:microsoft.com/office/officeart/2005/8/layout/chevron2"/>
    <dgm:cxn modelId="{4A9F6FC5-62E3-46B5-AF5D-B1308CA4E0A1}" type="presOf" srcId="{ED053988-3860-4C37-8D79-69F45F6709ED}" destId="{ABBE962D-461A-4C70-9161-71574B4AF0CE}" srcOrd="0" destOrd="1" presId="urn:microsoft.com/office/officeart/2005/8/layout/chevron2"/>
    <dgm:cxn modelId="{DB4455C5-EFAB-4329-97C0-08C98FDBE862}" type="presOf" srcId="{35271F25-91A5-469B-BDE9-FF6897F5FEC6}" destId="{3012E2DB-E23A-42F2-902A-795ABB483E68}" srcOrd="0" destOrd="0" presId="urn:microsoft.com/office/officeart/2005/8/layout/chevron2"/>
    <dgm:cxn modelId="{B49813CB-AF36-4EB0-9688-B42FCDD86DC3}" type="presOf" srcId="{866ADCC1-37D9-49D2-8235-E1657079E446}" destId="{3012E2DB-E23A-42F2-902A-795ABB483E68}" srcOrd="0" destOrd="1" presId="urn:microsoft.com/office/officeart/2005/8/layout/chevron2"/>
    <dgm:cxn modelId="{B21178F7-E05B-4360-B4B7-E86C3B5A13C4}" type="presOf" srcId="{EB172F2D-EC3E-4A31-8AAB-6E4EDE12467C}" destId="{2941C20F-DC76-4651-9E3F-7A2C7892F409}" srcOrd="0" destOrd="0" presId="urn:microsoft.com/office/officeart/2005/8/layout/chevron2"/>
    <dgm:cxn modelId="{712E0D5E-7191-4226-8126-7C4807F85A52}" type="presParOf" srcId="{C8FA266D-6282-4517-93AF-1BA694C5BBFA}" destId="{EF3F2E9B-6859-4004-9A90-8CD5F3FD5B0A}" srcOrd="0" destOrd="0" presId="urn:microsoft.com/office/officeart/2005/8/layout/chevron2"/>
    <dgm:cxn modelId="{80F8CEF9-DE29-493B-810F-650E33DE835C}" type="presParOf" srcId="{EF3F2E9B-6859-4004-9A90-8CD5F3FD5B0A}" destId="{FF0A6447-D924-4717-81E0-1940C6428FC1}" srcOrd="0" destOrd="0" presId="urn:microsoft.com/office/officeart/2005/8/layout/chevron2"/>
    <dgm:cxn modelId="{E012AB32-ABCF-41E0-B663-BCA282CA3508}" type="presParOf" srcId="{EF3F2E9B-6859-4004-9A90-8CD5F3FD5B0A}" destId="{ABBE962D-461A-4C70-9161-71574B4AF0CE}" srcOrd="1" destOrd="0" presId="urn:microsoft.com/office/officeart/2005/8/layout/chevron2"/>
    <dgm:cxn modelId="{A5AC664D-CD22-4759-A150-C2E979C1889E}" type="presParOf" srcId="{C8FA266D-6282-4517-93AF-1BA694C5BBFA}" destId="{5F2936E1-53C8-4CF8-88F2-E1345D7DD954}" srcOrd="1" destOrd="0" presId="urn:microsoft.com/office/officeart/2005/8/layout/chevron2"/>
    <dgm:cxn modelId="{74332F5D-C1EF-4EFA-8976-1AB1C7710898}" type="presParOf" srcId="{C8FA266D-6282-4517-93AF-1BA694C5BBFA}" destId="{A2BF4182-11B8-4A00-95EF-BFDCA5D1428D}" srcOrd="2" destOrd="0" presId="urn:microsoft.com/office/officeart/2005/8/layout/chevron2"/>
    <dgm:cxn modelId="{86F05261-526B-4A0A-B288-ABBB33B999EE}" type="presParOf" srcId="{A2BF4182-11B8-4A00-95EF-BFDCA5D1428D}" destId="{31D6A708-8DA8-4785-B453-6FAC41427BF4}" srcOrd="0" destOrd="0" presId="urn:microsoft.com/office/officeart/2005/8/layout/chevron2"/>
    <dgm:cxn modelId="{802F6112-CE0A-4C7E-8162-454E022E54F6}" type="presParOf" srcId="{A2BF4182-11B8-4A00-95EF-BFDCA5D1428D}" destId="{2941C20F-DC76-4651-9E3F-7A2C7892F409}" srcOrd="1" destOrd="0" presId="urn:microsoft.com/office/officeart/2005/8/layout/chevron2"/>
    <dgm:cxn modelId="{B41DDC1F-EF99-49A6-89DE-722DB8F6FE72}" type="presParOf" srcId="{C8FA266D-6282-4517-93AF-1BA694C5BBFA}" destId="{318DA55A-88DB-4C4E-9929-1C92667277E3}" srcOrd="3" destOrd="0" presId="urn:microsoft.com/office/officeart/2005/8/layout/chevron2"/>
    <dgm:cxn modelId="{CE7521B5-E1D8-436D-844D-0D598D98D975}" type="presParOf" srcId="{C8FA266D-6282-4517-93AF-1BA694C5BBFA}" destId="{706040D0-E341-405E-9EFF-EFC3D4B62F95}" srcOrd="4" destOrd="0" presId="urn:microsoft.com/office/officeart/2005/8/layout/chevron2"/>
    <dgm:cxn modelId="{EAC6B4C2-9CF7-4F93-B6CB-F1DFD445B2AE}" type="presParOf" srcId="{706040D0-E341-405E-9EFF-EFC3D4B62F95}" destId="{428DA83C-965A-456D-86D9-403A2BDED892}" srcOrd="0" destOrd="0" presId="urn:microsoft.com/office/officeart/2005/8/layout/chevron2"/>
    <dgm:cxn modelId="{0A469BE5-FD5A-4BC6-95BA-B6387AF38898}" type="presParOf" srcId="{706040D0-E341-405E-9EFF-EFC3D4B62F95}" destId="{3012E2DB-E23A-42F2-902A-795ABB483E68}" srcOrd="1" destOrd="0" presId="urn:microsoft.com/office/officeart/2005/8/layout/chevron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9DA45-F295-41E5-8EE2-79256F55C38B}">
      <dsp:nvSpPr>
        <dsp:cNvPr id="0" name=""/>
        <dsp:cNvSpPr/>
      </dsp:nvSpPr>
      <dsp:spPr>
        <a:xfrm rot="5400000">
          <a:off x="-1350830" y="1791240"/>
          <a:ext cx="4257226" cy="1449431"/>
        </a:xfrm>
        <a:prstGeom prst="chevron">
          <a:avLst/>
        </a:prstGeom>
        <a:solidFill>
          <a:srgbClr val="66CCFF"/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Corbel" panose="020B0503020204020204" pitchFamily="34" charset="0"/>
            </a:rPr>
            <a:t>ATRIBUCIONES </a:t>
          </a:r>
        </a:p>
      </dsp:txBody>
      <dsp:txXfrm rot="-5400000">
        <a:off x="53067" y="1112059"/>
        <a:ext cx="1449431" cy="2807795"/>
      </dsp:txXfrm>
    </dsp:sp>
    <dsp:sp modelId="{93405E66-7692-43FE-8831-EDA755ED56D5}">
      <dsp:nvSpPr>
        <dsp:cNvPr id="0" name=""/>
        <dsp:cNvSpPr/>
      </dsp:nvSpPr>
      <dsp:spPr>
        <a:xfrm rot="5400000">
          <a:off x="2925106" y="-1312841"/>
          <a:ext cx="3782554" cy="6415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Corbel" panose="020B0503020204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1. Aprobar la planificación estratégica institucional, el presupuesto institucional y sus reformas;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2. Supervisar la gestión administrativa y económica de la institución;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3. Aprobar los valores económicos que recibirá el cuerpo de bomberos conforme a la normativa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vigente;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4. Conferir reconocimientos y estímulos no económicos a los bomberos remunerados y voluntarios;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5. Las demás que se establezcan en el respectivo reglamento</a:t>
          </a:r>
          <a:r>
            <a:rPr lang="es-EC" sz="1600" kern="1200" dirty="0">
              <a:latin typeface="Corbel" panose="020B0503020204020204" pitchFamily="34" charset="0"/>
            </a:rPr>
            <a:t>.</a:t>
          </a:r>
          <a:endParaRPr lang="es-ES" sz="1600" kern="1200" dirty="0">
            <a:latin typeface="Corbel" panose="020B0503020204020204" pitchFamily="34" charset="0"/>
          </a:endParaRPr>
        </a:p>
      </dsp:txBody>
      <dsp:txXfrm rot="-5400000">
        <a:off x="1608635" y="188279"/>
        <a:ext cx="6230849" cy="341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A6447-D924-4717-81E0-1940C6428FC1}">
      <dsp:nvSpPr>
        <dsp:cNvPr id="0" name=""/>
        <dsp:cNvSpPr/>
      </dsp:nvSpPr>
      <dsp:spPr>
        <a:xfrm rot="5400000">
          <a:off x="-228169" y="421616"/>
          <a:ext cx="1521131" cy="1064791"/>
        </a:xfrm>
        <a:prstGeom prst="chevron">
          <a:avLst/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  <a:latin typeface="Corbel" panose="020B0503020204020204" pitchFamily="34" charset="0"/>
            </a:rPr>
            <a:t>1</a:t>
          </a:r>
        </a:p>
      </dsp:txBody>
      <dsp:txXfrm rot="-5400000">
        <a:off x="2" y="725842"/>
        <a:ext cx="1064791" cy="456340"/>
      </dsp:txXfrm>
    </dsp:sp>
    <dsp:sp modelId="{ABBE962D-461A-4C70-9161-71574B4AF0CE}">
      <dsp:nvSpPr>
        <dsp:cNvPr id="0" name=""/>
        <dsp:cNvSpPr/>
      </dsp:nvSpPr>
      <dsp:spPr>
        <a:xfrm rot="5400000">
          <a:off x="3813695" y="-2748904"/>
          <a:ext cx="1362200" cy="6860008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i="0" kern="1200" dirty="0">
            <a:latin typeface="Corbel" panose="020B0503020204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Y DEL ART. 12 (COBRO DE TASAS) DE LA CODIFICACION DE LA LEY DE DEFENSA CONTRA INCENDIOS REFORMADA</a:t>
          </a:r>
          <a:endParaRPr lang="en-US" sz="1800" kern="1200" dirty="0"/>
        </a:p>
      </dsp:txBody>
      <dsp:txXfrm rot="-5400000">
        <a:off x="1064792" y="66496"/>
        <a:ext cx="6793511" cy="1229206"/>
      </dsp:txXfrm>
    </dsp:sp>
    <dsp:sp modelId="{31D6A708-8DA8-4785-B453-6FAC41427BF4}">
      <dsp:nvSpPr>
        <dsp:cNvPr id="0" name=""/>
        <dsp:cNvSpPr/>
      </dsp:nvSpPr>
      <dsp:spPr>
        <a:xfrm rot="5400000">
          <a:off x="-228169" y="1765058"/>
          <a:ext cx="1521131" cy="1064791"/>
        </a:xfrm>
        <a:prstGeom prst="chevron">
          <a:avLst/>
        </a:prstGeom>
        <a:gradFill rotWithShape="1">
          <a:gsLst>
            <a:gs pos="0">
              <a:schemeClr val="accent5">
                <a:tint val="96000"/>
                <a:lumMod val="104000"/>
              </a:schemeClr>
            </a:gs>
            <a:gs pos="100000">
              <a:schemeClr val="accent5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  <a:latin typeface="Corbel" panose="020B0503020204020204" pitchFamily="34" charset="0"/>
            </a:rPr>
            <a:t>2</a:t>
          </a:r>
        </a:p>
      </dsp:txBody>
      <dsp:txXfrm rot="-5400000">
        <a:off x="2" y="2069284"/>
        <a:ext cx="1064791" cy="456340"/>
      </dsp:txXfrm>
    </dsp:sp>
    <dsp:sp modelId="{2941C20F-DC76-4651-9E3F-7A2C7892F409}">
      <dsp:nvSpPr>
        <dsp:cNvPr id="0" name=""/>
        <dsp:cNvSpPr/>
      </dsp:nvSpPr>
      <dsp:spPr>
        <a:xfrm rot="5400000">
          <a:off x="4000428" y="-1398747"/>
          <a:ext cx="988735" cy="6860008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i="0" kern="1200" dirty="0">
            <a:latin typeface="Corbel" panose="020B0503020204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SEGÚN LA LEY DE DEFENSA CONTRA INCENDIOS EN EL ARTICULO. 32.- (CONTRIBUCIONES DE USUARIOS DEL SERVICIO ELECTRICO).- </a:t>
          </a:r>
        </a:p>
      </dsp:txBody>
      <dsp:txXfrm rot="-5400000">
        <a:off x="1064792" y="1585155"/>
        <a:ext cx="6811742" cy="892203"/>
      </dsp:txXfrm>
    </dsp:sp>
    <dsp:sp modelId="{428DA83C-965A-456D-86D9-403A2BDED892}">
      <dsp:nvSpPr>
        <dsp:cNvPr id="0" name=""/>
        <dsp:cNvSpPr/>
      </dsp:nvSpPr>
      <dsp:spPr>
        <a:xfrm rot="5400000">
          <a:off x="-228169" y="3286091"/>
          <a:ext cx="1521131" cy="10647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>
              <a:solidFill>
                <a:schemeClr val="tx1"/>
              </a:solidFill>
              <a:latin typeface="Corbel" panose="020B0503020204020204" pitchFamily="34" charset="0"/>
            </a:rPr>
            <a:t>3</a:t>
          </a:r>
        </a:p>
      </dsp:txBody>
      <dsp:txXfrm rot="-5400000">
        <a:off x="2" y="3590317"/>
        <a:ext cx="1064791" cy="456340"/>
      </dsp:txXfrm>
    </dsp:sp>
    <dsp:sp modelId="{3012E2DB-E23A-42F2-902A-795ABB483E68}">
      <dsp:nvSpPr>
        <dsp:cNvPr id="0" name=""/>
        <dsp:cNvSpPr/>
      </dsp:nvSpPr>
      <dsp:spPr>
        <a:xfrm rot="5400000">
          <a:off x="3776134" y="230443"/>
          <a:ext cx="1344437" cy="6860008"/>
        </a:xfrm>
        <a:prstGeom prst="round2SameRect">
          <a:avLst/>
        </a:prstGeom>
        <a:solidFill>
          <a:srgbClr val="C00000">
            <a:alpha val="90000"/>
          </a:srgb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latin typeface="Corbel" panose="020B0503020204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ART. 33 UNIFICACION DE LA CONTRIBUCION PREDIAL EN EL CERO PUNTO QUINCE POR MIL.</a:t>
          </a:r>
        </a:p>
      </dsp:txBody>
      <dsp:txXfrm rot="-5400000">
        <a:off x="1018349" y="3053858"/>
        <a:ext cx="6794378" cy="121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8118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0477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75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610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21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3571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2230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9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1665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300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9075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2791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819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851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1314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103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C108-F505-411E-BC27-CACA481D8126}" type="datetimeFigureOut">
              <a:rPr lang="es-PR" smtClean="0"/>
              <a:t>05/20/2026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EA7E7B-5117-4544-BC34-6BA91854A4D9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839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 bwMode="grayWhite">
          <a:xfrm>
            <a:off x="1009442" y="533401"/>
            <a:ext cx="7982158" cy="1551707"/>
          </a:xfrm>
        </p:spPr>
        <p:txBody>
          <a:bodyPr>
            <a:normAutofit fontScale="90000"/>
          </a:bodyPr>
          <a:lstStyle/>
          <a:p>
            <a:pPr algn="ctr"/>
            <a:r>
              <a:rPr lang="es-EC" sz="7200" b="1" dirty="0">
                <a:solidFill>
                  <a:srgbClr val="FF0000"/>
                </a:solidFill>
              </a:rPr>
              <a:t>EJERCICIO ECONOMICO</a:t>
            </a:r>
            <a:endParaRPr lang="es-PR" sz="72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9442" y="2085108"/>
            <a:ext cx="7117180" cy="1267692"/>
          </a:xfrm>
        </p:spPr>
        <p:txBody>
          <a:bodyPr>
            <a:noAutofit/>
          </a:bodyPr>
          <a:lstStyle/>
          <a:p>
            <a:pPr algn="ctr"/>
            <a:r>
              <a:rPr lang="es-EC" sz="9600" b="1" dirty="0">
                <a:solidFill>
                  <a:srgbClr val="C00000"/>
                </a:solidFill>
              </a:rPr>
              <a:t>2025</a:t>
            </a:r>
            <a:endParaRPr lang="es-PR" sz="96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266" y="152402"/>
            <a:ext cx="1301545" cy="1932706"/>
          </a:xfrm>
          <a:prstGeom prst="rect">
            <a:avLst/>
          </a:prstGeom>
          <a:noFill/>
        </p:spPr>
      </p:pic>
      <p:sp>
        <p:nvSpPr>
          <p:cNvPr id="4" name="AutoShape 2" descr="Resultado de imagen para imagenes de contabilidad de institucion financi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sultado de imagen para imagenes de contabilidad ani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1"/>
            <a:ext cx="7543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oncepto de transparencia empresarial y rendición de cuentas. Businessman toca iconos relacionados con la transparencia de la interfaz virtual, simbolizando prácticas éticas, comunicación abierta y responsabilidad en los negocios.">
            <a:extLst>
              <a:ext uri="{FF2B5EF4-FFF2-40B4-BE49-F238E27FC236}">
                <a16:creationId xmlns:a16="http://schemas.microsoft.com/office/drawing/2014/main" id="{538CD383-5058-5990-7A42-AF7C9C7EE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52800"/>
            <a:ext cx="9144000" cy="4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0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>
                <a:solidFill>
                  <a:srgbClr val="FF0000"/>
                </a:solidFill>
              </a:rPr>
              <a:t>EGRESOS</a:t>
            </a:r>
            <a:endParaRPr lang="en-US" sz="4000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ED523E78-DC24-E0AD-EB9C-16AD0D39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25" t="28237" r="5279" b="25015"/>
          <a:stretch>
            <a:fillRect/>
          </a:stretch>
        </p:blipFill>
        <p:spPr bwMode="auto">
          <a:xfrm>
            <a:off x="0" y="1524000"/>
            <a:ext cx="91440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6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105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ESTADO DE SITUACION</a:t>
            </a:r>
            <a:r>
              <a:rPr lang="es-EC" sz="6000" b="1" dirty="0">
                <a:solidFill>
                  <a:srgbClr val="FF0000"/>
                </a:solidFill>
              </a:rPr>
              <a:t> </a:t>
            </a:r>
            <a:r>
              <a:rPr lang="es-EC" b="1" dirty="0">
                <a:solidFill>
                  <a:srgbClr val="FF0000"/>
                </a:solidFill>
              </a:rPr>
              <a:t>FINANCIERA</a:t>
            </a:r>
            <a:r>
              <a:rPr lang="es-EC" sz="6000" b="1" dirty="0">
                <a:solidFill>
                  <a:srgbClr val="FF0000"/>
                </a:solidFill>
              </a:rPr>
              <a:t>  </a:t>
            </a:r>
            <a:endParaRPr lang="es-PR" sz="60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3D1B14-AFCA-31A6-B48C-CC64B50E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22" t="24158" r="19471" b="10270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83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3D039-BF67-92B9-3BD5-F173E47F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685800"/>
            <a:ext cx="6589199" cy="1280890"/>
          </a:xfrm>
        </p:spPr>
        <p:txBody>
          <a:bodyPr>
            <a:noAutofit/>
          </a:bodyPr>
          <a:lstStyle/>
          <a:p>
            <a:r>
              <a:rPr lang="es-ES" sz="8000" b="1" dirty="0">
                <a:solidFill>
                  <a:srgbClr val="FF0000"/>
                </a:solidFill>
              </a:rPr>
              <a:t>   </a:t>
            </a:r>
            <a:br>
              <a:rPr lang="es-ES" sz="8000" b="1" dirty="0">
                <a:solidFill>
                  <a:srgbClr val="FF0000"/>
                </a:solidFill>
              </a:rPr>
            </a:br>
            <a:r>
              <a:rPr lang="es-ES" sz="8000" b="1" dirty="0">
                <a:solidFill>
                  <a:srgbClr val="FF0000"/>
                </a:solidFill>
              </a:rPr>
              <a:t>G</a:t>
            </a:r>
            <a:r>
              <a:rPr lang="es-EC" sz="8000" b="1" dirty="0">
                <a:solidFill>
                  <a:srgbClr val="FF0000"/>
                </a:solidFill>
              </a:rPr>
              <a:t>RACIAS </a:t>
            </a:r>
            <a:endParaRPr lang="es-EC" sz="80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2F073D-5D64-62B1-7C99-7DE61792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77" t="24472" r="18848" b="31918"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81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4D241-01DB-1BDF-5753-B073BA4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A8CD6B-DBC0-7087-CAE2-C814DC0A1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24786" r="17274" b="353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96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8710B-E0FE-E5C4-53D2-86036871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>
                <a:solidFill>
                  <a:srgbClr val="FF0000"/>
                </a:solidFill>
              </a:rPr>
              <a:t>GRACIAS</a:t>
            </a:r>
            <a:r>
              <a:rPr lang="es-ES" b="1" dirty="0"/>
              <a:t> </a:t>
            </a:r>
            <a:endParaRPr lang="es-EC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8FAB67-24C7-EC87-9517-3CE43C949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21667"/>
          <a:stretch>
            <a:fillRect/>
          </a:stretch>
        </p:blipFill>
        <p:spPr>
          <a:xfrm>
            <a:off x="1277400" y="1388660"/>
            <a:ext cx="65891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2400" y="2286000"/>
            <a:ext cx="4952999" cy="4038600"/>
          </a:xfrm>
        </p:spPr>
        <p:txBody>
          <a:bodyPr>
            <a:normAutofit lnSpcReduction="10000"/>
          </a:bodyPr>
          <a:lstStyle/>
          <a:p>
            <a:r>
              <a:rPr lang="es-EC" b="1" i="1" dirty="0">
                <a:solidFill>
                  <a:schemeClr val="tx1"/>
                </a:solidFill>
              </a:rPr>
              <a:t>Ofrecer un mejor y eficiente servicio integral de seguridad, encaminado a prevenir, salvaguardar  la vida y bienes de la comunidad; con acciones oportunas y eficientes en la lucha contra el fuego, rescate y salvamento; atender emergencias  producto de los fenómenos naturales y/o antrópicos, con la preparación técnica de su personal  en : emergencias médicas,  respuesta inmediata,  búsqueda y rescate en agua y en montaña, incendios forestales y estructurales,  accidentes de tránsito, etc. en beneficio de la ciudadanía del Cantón Centinela del Cóndor</a:t>
            </a:r>
            <a:r>
              <a:rPr lang="es-EC" b="1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1026" name="Picture 2" descr="http://herramientas-para.com/wp-content/uploads/2017/11/de-bomber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1364"/>
            <a:ext cx="2667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09600" y="360218"/>
            <a:ext cx="5257800" cy="1295400"/>
          </a:xfrm>
          <a:prstGeom prst="cloudCallout">
            <a:avLst>
              <a:gd name="adj1" fmla="val 67862"/>
              <a:gd name="adj2" fmla="val 35844"/>
            </a:avLst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morning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s-EC" sz="4000" b="1" dirty="0">
                <a:solidFill>
                  <a:schemeClr val="tx1"/>
                </a:solidFill>
                <a:latin typeface="Corbel" panose="020B0503020204020204" pitchFamily="34" charset="0"/>
              </a:rPr>
              <a:t>MISION</a:t>
            </a:r>
            <a:endParaRPr lang="es-EC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1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648200" y="2209800"/>
            <a:ext cx="4267200" cy="4267200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tx1"/>
                </a:solidFill>
              </a:rPr>
              <a:t>Constituirnos en una Entidad de Bomberos capacitados profesionalmente, con funcionarios que tengan una preparación acorde con las exigencias del mundo moderno y espíritu altruista, a fin de alcanzar los niveles óptimos de calidad y excelencia, especialmente en prevención y control de incendios, para la tranquilidad y satisfacción de la comunidad  del Cantón Centinela del Cóndor.</a:t>
            </a:r>
            <a:endParaRPr lang="es-EC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2" name="Picture 4" descr="La ropa de un bombero estÃ¡ hecha con materiales especiales resistentes al fue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886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219200" y="0"/>
            <a:ext cx="5029200" cy="1600200"/>
          </a:xfrm>
          <a:prstGeom prst="cloudCallout">
            <a:avLst>
              <a:gd name="adj1" fmla="val 67862"/>
              <a:gd name="adj2" fmla="val 35844"/>
            </a:avLst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morning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  <a:latin typeface="Corbel" panose="020B0503020204020204" pitchFamily="34" charset="0"/>
              </a:rPr>
              <a:t>VISION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enzo 168"/>
          <p:cNvGrpSpPr/>
          <p:nvPr/>
        </p:nvGrpSpPr>
        <p:grpSpPr>
          <a:xfrm>
            <a:off x="1066800" y="381000"/>
            <a:ext cx="7924800" cy="5943600"/>
            <a:chOff x="0" y="0"/>
            <a:chExt cx="5866130" cy="4342130"/>
          </a:xfrm>
        </p:grpSpPr>
        <p:sp>
          <p:nvSpPr>
            <p:cNvPr id="4" name="Rectángulo 3"/>
            <p:cNvSpPr/>
            <p:nvPr/>
          </p:nvSpPr>
          <p:spPr>
            <a:xfrm>
              <a:off x="0" y="0"/>
              <a:ext cx="5866130" cy="434213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44195" y="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44195" y="24193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4195" y="48387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4195" y="72644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4195" y="96710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358005" y="96710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4195" y="112839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69055" y="112839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44195" y="12903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                                                                                                                          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374515" y="12903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433570" y="12903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548DD4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44195" y="145097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44195" y="161290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44195" y="177482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44195" y="193675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75310" y="193675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76923C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4195" y="209677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44195" y="225869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4195" y="24206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44195" y="258254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4195" y="274320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426585" y="274320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943634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544195" y="290449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544195" y="306641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44195" y="322834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44195" y="338899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5780405" y="338899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44195" y="35509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681855" y="355092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44195" y="3712845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4195" y="387477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44195" y="4034790"/>
              <a:ext cx="3238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 Narrow" panose="020B0606020202030204" pitchFamily="34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Line 37"/>
            <p:cNvCxnSpPr>
              <a:cxnSpLocks noChangeShapeType="1"/>
            </p:cNvCxnSpPr>
            <p:nvPr/>
          </p:nvCxnSpPr>
          <p:spPr bwMode="auto">
            <a:xfrm>
              <a:off x="2842260" y="1413510"/>
              <a:ext cx="0" cy="37592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Group 43"/>
            <p:cNvGrpSpPr>
              <a:grpSpLocks/>
            </p:cNvGrpSpPr>
            <p:nvPr/>
          </p:nvGrpSpPr>
          <p:grpSpPr bwMode="auto">
            <a:xfrm>
              <a:off x="2117090" y="1627505"/>
              <a:ext cx="1499235" cy="645795"/>
              <a:chOff x="3323" y="2563"/>
              <a:chExt cx="2361" cy="1017"/>
            </a:xfrm>
          </p:grpSpPr>
          <p:sp>
            <p:nvSpPr>
              <p:cNvPr id="164" name="Rectangle 38"/>
              <p:cNvSpPr>
                <a:spLocks noChangeArrowheads="1"/>
              </p:cNvSpPr>
              <p:nvPr/>
            </p:nvSpPr>
            <p:spPr bwMode="auto">
              <a:xfrm>
                <a:off x="3323" y="2571"/>
                <a:ext cx="2361" cy="490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5" name="Freeform 39"/>
              <p:cNvSpPr>
                <a:spLocks noEditPoints="1"/>
              </p:cNvSpPr>
              <p:nvPr/>
            </p:nvSpPr>
            <p:spPr bwMode="auto">
              <a:xfrm>
                <a:off x="3324" y="2573"/>
                <a:ext cx="2359" cy="487"/>
              </a:xfrm>
              <a:custGeom>
                <a:avLst/>
                <a:gdLst>
                  <a:gd name="T0" fmla="*/ 53 w 2359"/>
                  <a:gd name="T1" fmla="*/ 55 h 487"/>
                  <a:gd name="T2" fmla="*/ 53 w 2359"/>
                  <a:gd name="T3" fmla="*/ 432 h 487"/>
                  <a:gd name="T4" fmla="*/ 2306 w 2359"/>
                  <a:gd name="T5" fmla="*/ 432 h 487"/>
                  <a:gd name="T6" fmla="*/ 2306 w 2359"/>
                  <a:gd name="T7" fmla="*/ 55 h 487"/>
                  <a:gd name="T8" fmla="*/ 53 w 2359"/>
                  <a:gd name="T9" fmla="*/ 55 h 487"/>
                  <a:gd name="T10" fmla="*/ 2359 w 2359"/>
                  <a:gd name="T11" fmla="*/ 0 h 487"/>
                  <a:gd name="T12" fmla="*/ 2359 w 2359"/>
                  <a:gd name="T13" fmla="*/ 487 h 487"/>
                  <a:gd name="T14" fmla="*/ 0 w 2359"/>
                  <a:gd name="T15" fmla="*/ 487 h 487"/>
                  <a:gd name="T16" fmla="*/ 0 w 2359"/>
                  <a:gd name="T17" fmla="*/ 0 h 487"/>
                  <a:gd name="T18" fmla="*/ 2359 w 2359"/>
                  <a:gd name="T19" fmla="*/ 0 h 487"/>
                  <a:gd name="T20" fmla="*/ 26 w 2359"/>
                  <a:gd name="T21" fmla="*/ 27 h 487"/>
                  <a:gd name="T22" fmla="*/ 26 w 2359"/>
                  <a:gd name="T23" fmla="*/ 460 h 487"/>
                  <a:gd name="T24" fmla="*/ 2332 w 2359"/>
                  <a:gd name="T25" fmla="*/ 460 h 487"/>
                  <a:gd name="T26" fmla="*/ 2332 w 2359"/>
                  <a:gd name="T27" fmla="*/ 27 h 487"/>
                  <a:gd name="T28" fmla="*/ 26 w 2359"/>
                  <a:gd name="T29" fmla="*/ 27 h 487"/>
                  <a:gd name="T30" fmla="*/ 26 w 2359"/>
                  <a:gd name="T31" fmla="*/ 27 h 487"/>
                  <a:gd name="T32" fmla="*/ 26 w 2359"/>
                  <a:gd name="T33" fmla="*/ 460 h 487"/>
                  <a:gd name="T34" fmla="*/ 2332 w 2359"/>
                  <a:gd name="T35" fmla="*/ 460 h 487"/>
                  <a:gd name="T36" fmla="*/ 2332 w 2359"/>
                  <a:gd name="T37" fmla="*/ 27 h 487"/>
                  <a:gd name="T38" fmla="*/ 26 w 2359"/>
                  <a:gd name="T39" fmla="*/ 2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9" h="487">
                    <a:moveTo>
                      <a:pt x="53" y="55"/>
                    </a:moveTo>
                    <a:lnTo>
                      <a:pt x="53" y="432"/>
                    </a:lnTo>
                    <a:lnTo>
                      <a:pt x="2306" y="432"/>
                    </a:lnTo>
                    <a:lnTo>
                      <a:pt x="2306" y="55"/>
                    </a:lnTo>
                    <a:lnTo>
                      <a:pt x="53" y="55"/>
                    </a:lnTo>
                    <a:close/>
                    <a:moveTo>
                      <a:pt x="2359" y="0"/>
                    </a:moveTo>
                    <a:lnTo>
                      <a:pt x="2359" y="487"/>
                    </a:lnTo>
                    <a:lnTo>
                      <a:pt x="0" y="487"/>
                    </a:lnTo>
                    <a:lnTo>
                      <a:pt x="0" y="0"/>
                    </a:lnTo>
                    <a:lnTo>
                      <a:pt x="2359" y="0"/>
                    </a:lnTo>
                    <a:close/>
                    <a:moveTo>
                      <a:pt x="26" y="27"/>
                    </a:moveTo>
                    <a:lnTo>
                      <a:pt x="26" y="460"/>
                    </a:lnTo>
                    <a:lnTo>
                      <a:pt x="2332" y="460"/>
                    </a:lnTo>
                    <a:lnTo>
                      <a:pt x="2332" y="27"/>
                    </a:lnTo>
                    <a:lnTo>
                      <a:pt x="26" y="27"/>
                    </a:lnTo>
                    <a:close/>
                    <a:moveTo>
                      <a:pt x="26" y="27"/>
                    </a:moveTo>
                    <a:lnTo>
                      <a:pt x="26" y="460"/>
                    </a:lnTo>
                    <a:lnTo>
                      <a:pt x="2332" y="460"/>
                    </a:lnTo>
                    <a:lnTo>
                      <a:pt x="2332" y="27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6" name="Rectangle 40"/>
              <p:cNvSpPr>
                <a:spLocks noChangeArrowheads="1"/>
              </p:cNvSpPr>
              <p:nvPr/>
            </p:nvSpPr>
            <p:spPr bwMode="auto">
              <a:xfrm>
                <a:off x="3323" y="2571"/>
                <a:ext cx="2361" cy="490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Rectangle 41"/>
              <p:cNvSpPr>
                <a:spLocks noChangeArrowheads="1"/>
              </p:cNvSpPr>
              <p:nvPr/>
            </p:nvSpPr>
            <p:spPr bwMode="auto">
              <a:xfrm>
                <a:off x="3333" y="3147"/>
                <a:ext cx="2350" cy="433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1200" dirty="0"/>
                  <a:t>SEGUNDA JEFATURA</a:t>
                </a:r>
              </a:p>
            </p:txBody>
          </p:sp>
          <p:sp>
            <p:nvSpPr>
              <p:cNvPr id="168" name="Rectangle 42"/>
              <p:cNvSpPr>
                <a:spLocks noChangeArrowheads="1"/>
              </p:cNvSpPr>
              <p:nvPr/>
            </p:nvSpPr>
            <p:spPr bwMode="auto">
              <a:xfrm>
                <a:off x="3333" y="2563"/>
                <a:ext cx="2306" cy="433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2586355" y="1690370"/>
              <a:ext cx="589447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JEFATURA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3123565" y="1690370"/>
              <a:ext cx="2603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2854960" y="1810385"/>
              <a:ext cx="355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2"/>
            <p:cNvGrpSpPr>
              <a:grpSpLocks/>
            </p:cNvGrpSpPr>
            <p:nvPr/>
          </p:nvGrpSpPr>
          <p:grpSpPr bwMode="auto">
            <a:xfrm>
              <a:off x="1844675" y="3286125"/>
              <a:ext cx="948690" cy="363220"/>
              <a:chOff x="2894" y="5175"/>
              <a:chExt cx="1494" cy="572"/>
            </a:xfrm>
          </p:grpSpPr>
          <p:sp>
            <p:nvSpPr>
              <p:cNvPr id="159" name="Rectangle 47"/>
              <p:cNvSpPr>
                <a:spLocks noChangeArrowheads="1"/>
              </p:cNvSpPr>
              <p:nvPr/>
            </p:nvSpPr>
            <p:spPr bwMode="auto">
              <a:xfrm>
                <a:off x="2894" y="5184"/>
                <a:ext cx="1494" cy="563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Freeform 48"/>
              <p:cNvSpPr>
                <a:spLocks noEditPoints="1"/>
              </p:cNvSpPr>
              <p:nvPr/>
            </p:nvSpPr>
            <p:spPr bwMode="auto">
              <a:xfrm>
                <a:off x="2896" y="5184"/>
                <a:ext cx="1491" cy="559"/>
              </a:xfrm>
              <a:custGeom>
                <a:avLst/>
                <a:gdLst>
                  <a:gd name="T0" fmla="*/ 52 w 1491"/>
                  <a:gd name="T1" fmla="*/ 56 h 559"/>
                  <a:gd name="T2" fmla="*/ 52 w 1491"/>
                  <a:gd name="T3" fmla="*/ 504 h 559"/>
                  <a:gd name="T4" fmla="*/ 1438 w 1491"/>
                  <a:gd name="T5" fmla="*/ 504 h 559"/>
                  <a:gd name="T6" fmla="*/ 1438 w 1491"/>
                  <a:gd name="T7" fmla="*/ 56 h 559"/>
                  <a:gd name="T8" fmla="*/ 52 w 1491"/>
                  <a:gd name="T9" fmla="*/ 56 h 559"/>
                  <a:gd name="T10" fmla="*/ 1491 w 1491"/>
                  <a:gd name="T11" fmla="*/ 0 h 559"/>
                  <a:gd name="T12" fmla="*/ 1491 w 1491"/>
                  <a:gd name="T13" fmla="*/ 559 h 559"/>
                  <a:gd name="T14" fmla="*/ 0 w 1491"/>
                  <a:gd name="T15" fmla="*/ 559 h 559"/>
                  <a:gd name="T16" fmla="*/ 0 w 1491"/>
                  <a:gd name="T17" fmla="*/ 0 h 559"/>
                  <a:gd name="T18" fmla="*/ 1491 w 1491"/>
                  <a:gd name="T19" fmla="*/ 0 h 559"/>
                  <a:gd name="T20" fmla="*/ 26 w 1491"/>
                  <a:gd name="T21" fmla="*/ 28 h 559"/>
                  <a:gd name="T22" fmla="*/ 26 w 1491"/>
                  <a:gd name="T23" fmla="*/ 531 h 559"/>
                  <a:gd name="T24" fmla="*/ 1465 w 1491"/>
                  <a:gd name="T25" fmla="*/ 531 h 559"/>
                  <a:gd name="T26" fmla="*/ 1465 w 1491"/>
                  <a:gd name="T27" fmla="*/ 28 h 559"/>
                  <a:gd name="T28" fmla="*/ 26 w 1491"/>
                  <a:gd name="T29" fmla="*/ 28 h 559"/>
                  <a:gd name="T30" fmla="*/ 26 w 1491"/>
                  <a:gd name="T31" fmla="*/ 28 h 559"/>
                  <a:gd name="T32" fmla="*/ 26 w 1491"/>
                  <a:gd name="T33" fmla="*/ 531 h 559"/>
                  <a:gd name="T34" fmla="*/ 1465 w 1491"/>
                  <a:gd name="T35" fmla="*/ 531 h 559"/>
                  <a:gd name="T36" fmla="*/ 1465 w 1491"/>
                  <a:gd name="T37" fmla="*/ 28 h 559"/>
                  <a:gd name="T38" fmla="*/ 26 w 1491"/>
                  <a:gd name="T39" fmla="*/ 2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559">
                    <a:moveTo>
                      <a:pt x="52" y="56"/>
                    </a:moveTo>
                    <a:lnTo>
                      <a:pt x="52" y="504"/>
                    </a:lnTo>
                    <a:lnTo>
                      <a:pt x="1438" y="504"/>
                    </a:lnTo>
                    <a:lnTo>
                      <a:pt x="1438" y="56"/>
                    </a:lnTo>
                    <a:lnTo>
                      <a:pt x="52" y="56"/>
                    </a:lnTo>
                    <a:close/>
                    <a:moveTo>
                      <a:pt x="1491" y="0"/>
                    </a:moveTo>
                    <a:lnTo>
                      <a:pt x="1491" y="559"/>
                    </a:lnTo>
                    <a:lnTo>
                      <a:pt x="0" y="559"/>
                    </a:lnTo>
                    <a:lnTo>
                      <a:pt x="0" y="0"/>
                    </a:lnTo>
                    <a:lnTo>
                      <a:pt x="1491" y="0"/>
                    </a:lnTo>
                    <a:close/>
                    <a:moveTo>
                      <a:pt x="26" y="28"/>
                    </a:moveTo>
                    <a:lnTo>
                      <a:pt x="26" y="531"/>
                    </a:lnTo>
                    <a:lnTo>
                      <a:pt x="1465" y="531"/>
                    </a:lnTo>
                    <a:lnTo>
                      <a:pt x="1465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531"/>
                    </a:lnTo>
                    <a:lnTo>
                      <a:pt x="1465" y="531"/>
                    </a:lnTo>
                    <a:lnTo>
                      <a:pt x="1465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Rectangle 49"/>
              <p:cNvSpPr>
                <a:spLocks noChangeArrowheads="1"/>
              </p:cNvSpPr>
              <p:nvPr/>
            </p:nvSpPr>
            <p:spPr bwMode="auto">
              <a:xfrm>
                <a:off x="2894" y="5184"/>
                <a:ext cx="1494" cy="563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2" name="Rectangle 50"/>
              <p:cNvSpPr>
                <a:spLocks noChangeArrowheads="1"/>
              </p:cNvSpPr>
              <p:nvPr/>
            </p:nvSpPr>
            <p:spPr bwMode="auto">
              <a:xfrm>
                <a:off x="2904" y="5175"/>
                <a:ext cx="1439" cy="503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Rectangle 51"/>
              <p:cNvSpPr>
                <a:spLocks noChangeArrowheads="1"/>
              </p:cNvSpPr>
              <p:nvPr/>
            </p:nvSpPr>
            <p:spPr bwMode="auto">
              <a:xfrm>
                <a:off x="2904" y="5175"/>
                <a:ext cx="1439" cy="503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1877694" y="3363595"/>
              <a:ext cx="816610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CONTABILIDA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2661285" y="3349625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60"/>
            <p:cNvGrpSpPr>
              <a:grpSpLocks/>
            </p:cNvGrpSpPr>
            <p:nvPr/>
          </p:nvGrpSpPr>
          <p:grpSpPr bwMode="auto">
            <a:xfrm>
              <a:off x="3729355" y="2520950"/>
              <a:ext cx="1327150" cy="383540"/>
              <a:chOff x="5936" y="4006"/>
              <a:chExt cx="2090" cy="604"/>
            </a:xfrm>
          </p:grpSpPr>
          <p:sp>
            <p:nvSpPr>
              <p:cNvPr id="154" name="Rectangle 55"/>
              <p:cNvSpPr>
                <a:spLocks noChangeArrowheads="1"/>
              </p:cNvSpPr>
              <p:nvPr/>
            </p:nvSpPr>
            <p:spPr bwMode="auto">
              <a:xfrm>
                <a:off x="5936" y="4014"/>
                <a:ext cx="2090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5" name="Freeform 56"/>
              <p:cNvSpPr>
                <a:spLocks noEditPoints="1"/>
              </p:cNvSpPr>
              <p:nvPr/>
            </p:nvSpPr>
            <p:spPr bwMode="auto">
              <a:xfrm>
                <a:off x="5937" y="4015"/>
                <a:ext cx="2086" cy="594"/>
              </a:xfrm>
              <a:custGeom>
                <a:avLst/>
                <a:gdLst>
                  <a:gd name="T0" fmla="*/ 53 w 2086"/>
                  <a:gd name="T1" fmla="*/ 56 h 594"/>
                  <a:gd name="T2" fmla="*/ 53 w 2086"/>
                  <a:gd name="T3" fmla="*/ 538 h 594"/>
                  <a:gd name="T4" fmla="*/ 2033 w 2086"/>
                  <a:gd name="T5" fmla="*/ 538 h 594"/>
                  <a:gd name="T6" fmla="*/ 2033 w 2086"/>
                  <a:gd name="T7" fmla="*/ 56 h 594"/>
                  <a:gd name="T8" fmla="*/ 53 w 2086"/>
                  <a:gd name="T9" fmla="*/ 56 h 594"/>
                  <a:gd name="T10" fmla="*/ 2086 w 2086"/>
                  <a:gd name="T11" fmla="*/ 0 h 594"/>
                  <a:gd name="T12" fmla="*/ 2086 w 2086"/>
                  <a:gd name="T13" fmla="*/ 594 h 594"/>
                  <a:gd name="T14" fmla="*/ 0 w 2086"/>
                  <a:gd name="T15" fmla="*/ 594 h 594"/>
                  <a:gd name="T16" fmla="*/ 0 w 2086"/>
                  <a:gd name="T17" fmla="*/ 0 h 594"/>
                  <a:gd name="T18" fmla="*/ 2086 w 2086"/>
                  <a:gd name="T19" fmla="*/ 0 h 594"/>
                  <a:gd name="T20" fmla="*/ 26 w 2086"/>
                  <a:gd name="T21" fmla="*/ 28 h 594"/>
                  <a:gd name="T22" fmla="*/ 26 w 2086"/>
                  <a:gd name="T23" fmla="*/ 566 h 594"/>
                  <a:gd name="T24" fmla="*/ 2060 w 2086"/>
                  <a:gd name="T25" fmla="*/ 566 h 594"/>
                  <a:gd name="T26" fmla="*/ 2060 w 2086"/>
                  <a:gd name="T27" fmla="*/ 28 h 594"/>
                  <a:gd name="T28" fmla="*/ 26 w 2086"/>
                  <a:gd name="T29" fmla="*/ 28 h 594"/>
                  <a:gd name="T30" fmla="*/ 26 w 2086"/>
                  <a:gd name="T31" fmla="*/ 28 h 594"/>
                  <a:gd name="T32" fmla="*/ 26 w 2086"/>
                  <a:gd name="T33" fmla="*/ 566 h 594"/>
                  <a:gd name="T34" fmla="*/ 2060 w 2086"/>
                  <a:gd name="T35" fmla="*/ 566 h 594"/>
                  <a:gd name="T36" fmla="*/ 2060 w 2086"/>
                  <a:gd name="T37" fmla="*/ 28 h 594"/>
                  <a:gd name="T38" fmla="*/ 26 w 2086"/>
                  <a:gd name="T39" fmla="*/ 2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86" h="594">
                    <a:moveTo>
                      <a:pt x="53" y="56"/>
                    </a:moveTo>
                    <a:lnTo>
                      <a:pt x="53" y="538"/>
                    </a:lnTo>
                    <a:lnTo>
                      <a:pt x="2033" y="538"/>
                    </a:lnTo>
                    <a:lnTo>
                      <a:pt x="2033" y="56"/>
                    </a:lnTo>
                    <a:lnTo>
                      <a:pt x="53" y="56"/>
                    </a:lnTo>
                    <a:close/>
                    <a:moveTo>
                      <a:pt x="2086" y="0"/>
                    </a:moveTo>
                    <a:lnTo>
                      <a:pt x="2086" y="594"/>
                    </a:lnTo>
                    <a:lnTo>
                      <a:pt x="0" y="594"/>
                    </a:lnTo>
                    <a:lnTo>
                      <a:pt x="0" y="0"/>
                    </a:lnTo>
                    <a:lnTo>
                      <a:pt x="2086" y="0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2060" y="566"/>
                    </a:lnTo>
                    <a:lnTo>
                      <a:pt x="2060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2060" y="566"/>
                    </a:lnTo>
                    <a:lnTo>
                      <a:pt x="2060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Rectangle 57"/>
              <p:cNvSpPr>
                <a:spLocks noChangeArrowheads="1"/>
              </p:cNvSpPr>
              <p:nvPr/>
            </p:nvSpPr>
            <p:spPr bwMode="auto">
              <a:xfrm>
                <a:off x="5936" y="4014"/>
                <a:ext cx="2090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5945" y="4006"/>
                <a:ext cx="2034" cy="53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8" name="Rectangle 59"/>
              <p:cNvSpPr>
                <a:spLocks noChangeArrowheads="1"/>
              </p:cNvSpPr>
              <p:nvPr/>
            </p:nvSpPr>
            <p:spPr bwMode="auto">
              <a:xfrm>
                <a:off x="5945" y="4006"/>
                <a:ext cx="2034" cy="538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3919855" y="2606675"/>
              <a:ext cx="81875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4002405" y="2606675"/>
              <a:ext cx="954405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 OPERATIVA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4937125" y="2606675"/>
              <a:ext cx="2921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3881120" y="2740660"/>
              <a:ext cx="2921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70"/>
            <p:cNvGrpSpPr>
              <a:grpSpLocks/>
            </p:cNvGrpSpPr>
            <p:nvPr/>
          </p:nvGrpSpPr>
          <p:grpSpPr bwMode="auto">
            <a:xfrm>
              <a:off x="1981835" y="1024255"/>
              <a:ext cx="1845945" cy="407670"/>
              <a:chOff x="3029" y="1650"/>
              <a:chExt cx="2907" cy="642"/>
            </a:xfrm>
          </p:grpSpPr>
          <p:sp>
            <p:nvSpPr>
              <p:cNvPr id="149" name="Rectangle 65"/>
              <p:cNvSpPr>
                <a:spLocks noChangeArrowheads="1"/>
              </p:cNvSpPr>
              <p:nvPr/>
            </p:nvSpPr>
            <p:spPr bwMode="auto">
              <a:xfrm>
                <a:off x="3029" y="1658"/>
                <a:ext cx="2907" cy="63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Freeform 66"/>
              <p:cNvSpPr>
                <a:spLocks noEditPoints="1"/>
              </p:cNvSpPr>
              <p:nvPr/>
            </p:nvSpPr>
            <p:spPr bwMode="auto">
              <a:xfrm>
                <a:off x="3030" y="1659"/>
                <a:ext cx="2904" cy="631"/>
              </a:xfrm>
              <a:custGeom>
                <a:avLst/>
                <a:gdLst>
                  <a:gd name="T0" fmla="*/ 53 w 2904"/>
                  <a:gd name="T1" fmla="*/ 56 h 631"/>
                  <a:gd name="T2" fmla="*/ 53 w 2904"/>
                  <a:gd name="T3" fmla="*/ 576 h 631"/>
                  <a:gd name="T4" fmla="*/ 2851 w 2904"/>
                  <a:gd name="T5" fmla="*/ 576 h 631"/>
                  <a:gd name="T6" fmla="*/ 2851 w 2904"/>
                  <a:gd name="T7" fmla="*/ 56 h 631"/>
                  <a:gd name="T8" fmla="*/ 53 w 2904"/>
                  <a:gd name="T9" fmla="*/ 56 h 631"/>
                  <a:gd name="T10" fmla="*/ 2904 w 2904"/>
                  <a:gd name="T11" fmla="*/ 0 h 631"/>
                  <a:gd name="T12" fmla="*/ 2904 w 2904"/>
                  <a:gd name="T13" fmla="*/ 631 h 631"/>
                  <a:gd name="T14" fmla="*/ 0 w 2904"/>
                  <a:gd name="T15" fmla="*/ 631 h 631"/>
                  <a:gd name="T16" fmla="*/ 0 w 2904"/>
                  <a:gd name="T17" fmla="*/ 0 h 631"/>
                  <a:gd name="T18" fmla="*/ 2904 w 2904"/>
                  <a:gd name="T19" fmla="*/ 0 h 631"/>
                  <a:gd name="T20" fmla="*/ 27 w 2904"/>
                  <a:gd name="T21" fmla="*/ 28 h 631"/>
                  <a:gd name="T22" fmla="*/ 27 w 2904"/>
                  <a:gd name="T23" fmla="*/ 603 h 631"/>
                  <a:gd name="T24" fmla="*/ 2878 w 2904"/>
                  <a:gd name="T25" fmla="*/ 603 h 631"/>
                  <a:gd name="T26" fmla="*/ 2878 w 2904"/>
                  <a:gd name="T27" fmla="*/ 28 h 631"/>
                  <a:gd name="T28" fmla="*/ 27 w 2904"/>
                  <a:gd name="T29" fmla="*/ 28 h 631"/>
                  <a:gd name="T30" fmla="*/ 27 w 2904"/>
                  <a:gd name="T31" fmla="*/ 28 h 631"/>
                  <a:gd name="T32" fmla="*/ 27 w 2904"/>
                  <a:gd name="T33" fmla="*/ 603 h 631"/>
                  <a:gd name="T34" fmla="*/ 2878 w 2904"/>
                  <a:gd name="T35" fmla="*/ 603 h 631"/>
                  <a:gd name="T36" fmla="*/ 2878 w 2904"/>
                  <a:gd name="T37" fmla="*/ 28 h 631"/>
                  <a:gd name="T38" fmla="*/ 27 w 2904"/>
                  <a:gd name="T39" fmla="*/ 28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04" h="631">
                    <a:moveTo>
                      <a:pt x="53" y="56"/>
                    </a:moveTo>
                    <a:lnTo>
                      <a:pt x="53" y="576"/>
                    </a:lnTo>
                    <a:lnTo>
                      <a:pt x="2851" y="576"/>
                    </a:lnTo>
                    <a:lnTo>
                      <a:pt x="2851" y="56"/>
                    </a:lnTo>
                    <a:lnTo>
                      <a:pt x="53" y="56"/>
                    </a:lnTo>
                    <a:close/>
                    <a:moveTo>
                      <a:pt x="2904" y="0"/>
                    </a:moveTo>
                    <a:lnTo>
                      <a:pt x="2904" y="631"/>
                    </a:lnTo>
                    <a:lnTo>
                      <a:pt x="0" y="631"/>
                    </a:lnTo>
                    <a:lnTo>
                      <a:pt x="0" y="0"/>
                    </a:lnTo>
                    <a:lnTo>
                      <a:pt x="2904" y="0"/>
                    </a:lnTo>
                    <a:close/>
                    <a:moveTo>
                      <a:pt x="27" y="28"/>
                    </a:moveTo>
                    <a:lnTo>
                      <a:pt x="27" y="603"/>
                    </a:lnTo>
                    <a:lnTo>
                      <a:pt x="2878" y="603"/>
                    </a:lnTo>
                    <a:lnTo>
                      <a:pt x="2878" y="28"/>
                    </a:lnTo>
                    <a:lnTo>
                      <a:pt x="27" y="28"/>
                    </a:lnTo>
                    <a:close/>
                    <a:moveTo>
                      <a:pt x="27" y="28"/>
                    </a:moveTo>
                    <a:lnTo>
                      <a:pt x="27" y="603"/>
                    </a:lnTo>
                    <a:lnTo>
                      <a:pt x="2878" y="603"/>
                    </a:lnTo>
                    <a:lnTo>
                      <a:pt x="2878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Rectangle 67"/>
              <p:cNvSpPr>
                <a:spLocks noChangeArrowheads="1"/>
              </p:cNvSpPr>
              <p:nvPr/>
            </p:nvSpPr>
            <p:spPr bwMode="auto">
              <a:xfrm>
                <a:off x="3029" y="1658"/>
                <a:ext cx="2907" cy="63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Rectangle 68"/>
              <p:cNvSpPr>
                <a:spLocks noChangeArrowheads="1"/>
              </p:cNvSpPr>
              <p:nvPr/>
            </p:nvSpPr>
            <p:spPr bwMode="auto">
              <a:xfrm>
                <a:off x="3039" y="1650"/>
                <a:ext cx="2851" cy="575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Rectangle 69"/>
              <p:cNvSpPr>
                <a:spLocks noChangeArrowheads="1"/>
              </p:cNvSpPr>
              <p:nvPr/>
            </p:nvSpPr>
            <p:spPr bwMode="auto">
              <a:xfrm>
                <a:off x="3039" y="1650"/>
                <a:ext cx="2851" cy="575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2049145" y="1110615"/>
              <a:ext cx="1753768" cy="16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COMITE DE 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PLANIFICACION</a:t>
              </a:r>
              <a:r>
                <a:rPr lang="en-US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Line 74"/>
            <p:cNvCxnSpPr>
              <a:cxnSpLocks noChangeShapeType="1"/>
            </p:cNvCxnSpPr>
            <p:nvPr/>
          </p:nvCxnSpPr>
          <p:spPr bwMode="auto">
            <a:xfrm>
              <a:off x="2842260" y="1951355"/>
              <a:ext cx="0" cy="41211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75"/>
            <p:cNvCxnSpPr>
              <a:cxnSpLocks noChangeShapeType="1"/>
            </p:cNvCxnSpPr>
            <p:nvPr/>
          </p:nvCxnSpPr>
          <p:spPr bwMode="auto">
            <a:xfrm>
              <a:off x="4427220" y="236347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" name="Group 81"/>
            <p:cNvGrpSpPr>
              <a:grpSpLocks/>
            </p:cNvGrpSpPr>
            <p:nvPr/>
          </p:nvGrpSpPr>
          <p:grpSpPr bwMode="auto">
            <a:xfrm>
              <a:off x="600710" y="2543810"/>
              <a:ext cx="1597025" cy="383540"/>
              <a:chOff x="935" y="4006"/>
              <a:chExt cx="2515" cy="604"/>
            </a:xfrm>
          </p:grpSpPr>
          <p:sp>
            <p:nvSpPr>
              <p:cNvPr id="144" name="Rectangle 76"/>
              <p:cNvSpPr>
                <a:spLocks noChangeArrowheads="1"/>
              </p:cNvSpPr>
              <p:nvPr/>
            </p:nvSpPr>
            <p:spPr bwMode="auto">
              <a:xfrm>
                <a:off x="935" y="4014"/>
                <a:ext cx="2515" cy="596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Freeform 77"/>
              <p:cNvSpPr>
                <a:spLocks noEditPoints="1"/>
              </p:cNvSpPr>
              <p:nvPr/>
            </p:nvSpPr>
            <p:spPr bwMode="auto">
              <a:xfrm>
                <a:off x="935" y="4015"/>
                <a:ext cx="2513" cy="594"/>
              </a:xfrm>
              <a:custGeom>
                <a:avLst/>
                <a:gdLst>
                  <a:gd name="T0" fmla="*/ 53 w 2513"/>
                  <a:gd name="T1" fmla="*/ 56 h 594"/>
                  <a:gd name="T2" fmla="*/ 53 w 2513"/>
                  <a:gd name="T3" fmla="*/ 538 h 594"/>
                  <a:gd name="T4" fmla="*/ 2460 w 2513"/>
                  <a:gd name="T5" fmla="*/ 538 h 594"/>
                  <a:gd name="T6" fmla="*/ 2460 w 2513"/>
                  <a:gd name="T7" fmla="*/ 56 h 594"/>
                  <a:gd name="T8" fmla="*/ 53 w 2513"/>
                  <a:gd name="T9" fmla="*/ 56 h 594"/>
                  <a:gd name="T10" fmla="*/ 2513 w 2513"/>
                  <a:gd name="T11" fmla="*/ 0 h 594"/>
                  <a:gd name="T12" fmla="*/ 2513 w 2513"/>
                  <a:gd name="T13" fmla="*/ 594 h 594"/>
                  <a:gd name="T14" fmla="*/ 0 w 2513"/>
                  <a:gd name="T15" fmla="*/ 594 h 594"/>
                  <a:gd name="T16" fmla="*/ 0 w 2513"/>
                  <a:gd name="T17" fmla="*/ 0 h 594"/>
                  <a:gd name="T18" fmla="*/ 2513 w 2513"/>
                  <a:gd name="T19" fmla="*/ 0 h 594"/>
                  <a:gd name="T20" fmla="*/ 26 w 2513"/>
                  <a:gd name="T21" fmla="*/ 28 h 594"/>
                  <a:gd name="T22" fmla="*/ 26 w 2513"/>
                  <a:gd name="T23" fmla="*/ 566 h 594"/>
                  <a:gd name="T24" fmla="*/ 2487 w 2513"/>
                  <a:gd name="T25" fmla="*/ 566 h 594"/>
                  <a:gd name="T26" fmla="*/ 2487 w 2513"/>
                  <a:gd name="T27" fmla="*/ 28 h 594"/>
                  <a:gd name="T28" fmla="*/ 26 w 2513"/>
                  <a:gd name="T29" fmla="*/ 28 h 594"/>
                  <a:gd name="T30" fmla="*/ 26 w 2513"/>
                  <a:gd name="T31" fmla="*/ 28 h 594"/>
                  <a:gd name="T32" fmla="*/ 26 w 2513"/>
                  <a:gd name="T33" fmla="*/ 566 h 594"/>
                  <a:gd name="T34" fmla="*/ 2487 w 2513"/>
                  <a:gd name="T35" fmla="*/ 566 h 594"/>
                  <a:gd name="T36" fmla="*/ 2487 w 2513"/>
                  <a:gd name="T37" fmla="*/ 28 h 594"/>
                  <a:gd name="T38" fmla="*/ 26 w 2513"/>
                  <a:gd name="T39" fmla="*/ 2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13" h="594">
                    <a:moveTo>
                      <a:pt x="53" y="56"/>
                    </a:moveTo>
                    <a:lnTo>
                      <a:pt x="53" y="538"/>
                    </a:lnTo>
                    <a:lnTo>
                      <a:pt x="2460" y="538"/>
                    </a:lnTo>
                    <a:lnTo>
                      <a:pt x="2460" y="56"/>
                    </a:lnTo>
                    <a:lnTo>
                      <a:pt x="53" y="56"/>
                    </a:lnTo>
                    <a:close/>
                    <a:moveTo>
                      <a:pt x="2513" y="0"/>
                    </a:moveTo>
                    <a:lnTo>
                      <a:pt x="2513" y="594"/>
                    </a:lnTo>
                    <a:lnTo>
                      <a:pt x="0" y="594"/>
                    </a:lnTo>
                    <a:lnTo>
                      <a:pt x="0" y="0"/>
                    </a:lnTo>
                    <a:lnTo>
                      <a:pt x="2513" y="0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2487" y="566"/>
                    </a:lnTo>
                    <a:lnTo>
                      <a:pt x="2487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2487" y="566"/>
                    </a:lnTo>
                    <a:lnTo>
                      <a:pt x="2487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78"/>
              <p:cNvSpPr>
                <a:spLocks noChangeArrowheads="1"/>
              </p:cNvSpPr>
              <p:nvPr/>
            </p:nvSpPr>
            <p:spPr bwMode="auto">
              <a:xfrm>
                <a:off x="935" y="4014"/>
                <a:ext cx="2515" cy="596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7" name="Rectangle 79"/>
              <p:cNvSpPr>
                <a:spLocks noChangeArrowheads="1"/>
              </p:cNvSpPr>
              <p:nvPr/>
            </p:nvSpPr>
            <p:spPr bwMode="auto">
              <a:xfrm>
                <a:off x="944" y="4006"/>
                <a:ext cx="2460" cy="538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Rectangle 80"/>
              <p:cNvSpPr>
                <a:spLocks noChangeArrowheads="1"/>
              </p:cNvSpPr>
              <p:nvPr/>
            </p:nvSpPr>
            <p:spPr bwMode="auto">
              <a:xfrm>
                <a:off x="944" y="4006"/>
                <a:ext cx="2460" cy="538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708025" y="2609850"/>
              <a:ext cx="81875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788670" y="2609850"/>
              <a:ext cx="1260102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 ADMINISTRATIVA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2067560" y="2612390"/>
              <a:ext cx="2921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Line 85"/>
            <p:cNvCxnSpPr>
              <a:cxnSpLocks noChangeShapeType="1"/>
            </p:cNvCxnSpPr>
            <p:nvPr/>
          </p:nvCxnSpPr>
          <p:spPr bwMode="auto">
            <a:xfrm>
              <a:off x="1389380" y="2363470"/>
              <a:ext cx="3029585" cy="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86"/>
            <p:cNvCxnSpPr>
              <a:cxnSpLocks noChangeShapeType="1"/>
            </p:cNvCxnSpPr>
            <p:nvPr/>
          </p:nvCxnSpPr>
          <p:spPr bwMode="auto">
            <a:xfrm flipV="1">
              <a:off x="4470400" y="2677795"/>
              <a:ext cx="0" cy="127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87"/>
            <p:cNvCxnSpPr>
              <a:cxnSpLocks noChangeShapeType="1"/>
            </p:cNvCxnSpPr>
            <p:nvPr/>
          </p:nvCxnSpPr>
          <p:spPr bwMode="auto">
            <a:xfrm>
              <a:off x="1389380" y="236347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" name="Group 93"/>
            <p:cNvGrpSpPr>
              <a:grpSpLocks/>
            </p:cNvGrpSpPr>
            <p:nvPr/>
          </p:nvGrpSpPr>
          <p:grpSpPr bwMode="auto">
            <a:xfrm>
              <a:off x="3151505" y="3305175"/>
              <a:ext cx="854710" cy="383540"/>
              <a:chOff x="4952" y="5205"/>
              <a:chExt cx="1346" cy="604"/>
            </a:xfrm>
          </p:grpSpPr>
          <p:sp>
            <p:nvSpPr>
              <p:cNvPr id="139" name="Rectangle 88"/>
              <p:cNvSpPr>
                <a:spLocks noChangeArrowheads="1"/>
              </p:cNvSpPr>
              <p:nvPr/>
            </p:nvSpPr>
            <p:spPr bwMode="auto">
              <a:xfrm>
                <a:off x="4952" y="5213"/>
                <a:ext cx="1346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0" name="Freeform 89"/>
              <p:cNvSpPr>
                <a:spLocks noEditPoints="1"/>
              </p:cNvSpPr>
              <p:nvPr/>
            </p:nvSpPr>
            <p:spPr bwMode="auto">
              <a:xfrm>
                <a:off x="4954" y="5214"/>
                <a:ext cx="1342" cy="594"/>
              </a:xfrm>
              <a:custGeom>
                <a:avLst/>
                <a:gdLst>
                  <a:gd name="T0" fmla="*/ 53 w 1342"/>
                  <a:gd name="T1" fmla="*/ 55 h 594"/>
                  <a:gd name="T2" fmla="*/ 53 w 1342"/>
                  <a:gd name="T3" fmla="*/ 538 h 594"/>
                  <a:gd name="T4" fmla="*/ 1289 w 1342"/>
                  <a:gd name="T5" fmla="*/ 538 h 594"/>
                  <a:gd name="T6" fmla="*/ 1289 w 1342"/>
                  <a:gd name="T7" fmla="*/ 55 h 594"/>
                  <a:gd name="T8" fmla="*/ 53 w 1342"/>
                  <a:gd name="T9" fmla="*/ 55 h 594"/>
                  <a:gd name="T10" fmla="*/ 1342 w 1342"/>
                  <a:gd name="T11" fmla="*/ 0 h 594"/>
                  <a:gd name="T12" fmla="*/ 1342 w 1342"/>
                  <a:gd name="T13" fmla="*/ 594 h 594"/>
                  <a:gd name="T14" fmla="*/ 0 w 1342"/>
                  <a:gd name="T15" fmla="*/ 594 h 594"/>
                  <a:gd name="T16" fmla="*/ 0 w 1342"/>
                  <a:gd name="T17" fmla="*/ 0 h 594"/>
                  <a:gd name="T18" fmla="*/ 1342 w 1342"/>
                  <a:gd name="T19" fmla="*/ 0 h 594"/>
                  <a:gd name="T20" fmla="*/ 26 w 1342"/>
                  <a:gd name="T21" fmla="*/ 28 h 594"/>
                  <a:gd name="T22" fmla="*/ 26 w 1342"/>
                  <a:gd name="T23" fmla="*/ 566 h 594"/>
                  <a:gd name="T24" fmla="*/ 1316 w 1342"/>
                  <a:gd name="T25" fmla="*/ 566 h 594"/>
                  <a:gd name="T26" fmla="*/ 1316 w 1342"/>
                  <a:gd name="T27" fmla="*/ 28 h 594"/>
                  <a:gd name="T28" fmla="*/ 26 w 1342"/>
                  <a:gd name="T29" fmla="*/ 28 h 594"/>
                  <a:gd name="T30" fmla="*/ 26 w 1342"/>
                  <a:gd name="T31" fmla="*/ 28 h 594"/>
                  <a:gd name="T32" fmla="*/ 26 w 1342"/>
                  <a:gd name="T33" fmla="*/ 566 h 594"/>
                  <a:gd name="T34" fmla="*/ 1316 w 1342"/>
                  <a:gd name="T35" fmla="*/ 566 h 594"/>
                  <a:gd name="T36" fmla="*/ 1316 w 1342"/>
                  <a:gd name="T37" fmla="*/ 28 h 594"/>
                  <a:gd name="T38" fmla="*/ 26 w 1342"/>
                  <a:gd name="T39" fmla="*/ 2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2" h="594">
                    <a:moveTo>
                      <a:pt x="53" y="55"/>
                    </a:moveTo>
                    <a:lnTo>
                      <a:pt x="53" y="538"/>
                    </a:lnTo>
                    <a:lnTo>
                      <a:pt x="1289" y="538"/>
                    </a:lnTo>
                    <a:lnTo>
                      <a:pt x="1289" y="55"/>
                    </a:lnTo>
                    <a:lnTo>
                      <a:pt x="53" y="55"/>
                    </a:lnTo>
                    <a:close/>
                    <a:moveTo>
                      <a:pt x="1342" y="0"/>
                    </a:moveTo>
                    <a:lnTo>
                      <a:pt x="1342" y="594"/>
                    </a:lnTo>
                    <a:lnTo>
                      <a:pt x="0" y="594"/>
                    </a:lnTo>
                    <a:lnTo>
                      <a:pt x="0" y="0"/>
                    </a:lnTo>
                    <a:lnTo>
                      <a:pt x="1342" y="0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1316" y="566"/>
                    </a:lnTo>
                    <a:lnTo>
                      <a:pt x="1316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566"/>
                    </a:lnTo>
                    <a:lnTo>
                      <a:pt x="1316" y="566"/>
                    </a:lnTo>
                    <a:lnTo>
                      <a:pt x="1316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1" name="Rectangle 90"/>
              <p:cNvSpPr>
                <a:spLocks noChangeArrowheads="1"/>
              </p:cNvSpPr>
              <p:nvPr/>
            </p:nvSpPr>
            <p:spPr bwMode="auto">
              <a:xfrm>
                <a:off x="4952" y="5213"/>
                <a:ext cx="1346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Rectangle 91"/>
              <p:cNvSpPr>
                <a:spLocks noChangeArrowheads="1"/>
              </p:cNvSpPr>
              <p:nvPr/>
            </p:nvSpPr>
            <p:spPr bwMode="auto">
              <a:xfrm>
                <a:off x="4962" y="5205"/>
                <a:ext cx="1290" cy="53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3" name="Rectangle 92"/>
              <p:cNvSpPr>
                <a:spLocks noChangeArrowheads="1"/>
              </p:cNvSpPr>
              <p:nvPr/>
            </p:nvSpPr>
            <p:spPr bwMode="auto">
              <a:xfrm>
                <a:off x="4962" y="5205"/>
                <a:ext cx="1290" cy="538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2" name="Rectangle 94"/>
            <p:cNvSpPr>
              <a:spLocks noChangeArrowheads="1"/>
            </p:cNvSpPr>
            <p:nvPr/>
          </p:nvSpPr>
          <p:spPr bwMode="auto">
            <a:xfrm>
              <a:off x="3385185" y="3364865"/>
              <a:ext cx="493618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JEFE DE 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95"/>
            <p:cNvSpPr>
              <a:spLocks noChangeArrowheads="1"/>
            </p:cNvSpPr>
            <p:nvPr/>
          </p:nvSpPr>
          <p:spPr bwMode="auto">
            <a:xfrm>
              <a:off x="3267075" y="3473450"/>
              <a:ext cx="682285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PREVENCIÓ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96"/>
            <p:cNvSpPr>
              <a:spLocks noChangeArrowheads="1"/>
            </p:cNvSpPr>
            <p:nvPr/>
          </p:nvSpPr>
          <p:spPr bwMode="auto">
            <a:xfrm>
              <a:off x="3806190" y="3473450"/>
              <a:ext cx="64770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97"/>
            <p:cNvSpPr>
              <a:spLocks noChangeArrowheads="1"/>
            </p:cNvSpPr>
            <p:nvPr/>
          </p:nvSpPr>
          <p:spPr bwMode="auto">
            <a:xfrm>
              <a:off x="3869055" y="347345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98"/>
            <p:cNvSpPr>
              <a:spLocks noChangeArrowheads="1"/>
            </p:cNvSpPr>
            <p:nvPr/>
          </p:nvSpPr>
          <p:spPr bwMode="auto">
            <a:xfrm>
              <a:off x="3568065" y="3583305"/>
              <a:ext cx="2603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Line 99"/>
            <p:cNvCxnSpPr>
              <a:cxnSpLocks noChangeShapeType="1"/>
            </p:cNvCxnSpPr>
            <p:nvPr/>
          </p:nvCxnSpPr>
          <p:spPr bwMode="auto">
            <a:xfrm>
              <a:off x="457200" y="3075940"/>
              <a:ext cx="1845945" cy="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100"/>
            <p:cNvCxnSpPr>
              <a:cxnSpLocks noChangeShapeType="1"/>
            </p:cNvCxnSpPr>
            <p:nvPr/>
          </p:nvCxnSpPr>
          <p:spPr bwMode="auto">
            <a:xfrm>
              <a:off x="457200" y="307594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101"/>
            <p:cNvCxnSpPr>
              <a:cxnSpLocks noChangeShapeType="1"/>
            </p:cNvCxnSpPr>
            <p:nvPr/>
          </p:nvCxnSpPr>
          <p:spPr bwMode="auto">
            <a:xfrm>
              <a:off x="2306320" y="307594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102"/>
            <p:cNvCxnSpPr>
              <a:cxnSpLocks noChangeShapeType="1"/>
            </p:cNvCxnSpPr>
            <p:nvPr/>
          </p:nvCxnSpPr>
          <p:spPr bwMode="auto">
            <a:xfrm>
              <a:off x="4440555" y="2885440"/>
              <a:ext cx="0" cy="88455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" name="Group 108"/>
            <p:cNvGrpSpPr>
              <a:grpSpLocks/>
            </p:cNvGrpSpPr>
            <p:nvPr/>
          </p:nvGrpSpPr>
          <p:grpSpPr bwMode="auto">
            <a:xfrm>
              <a:off x="0" y="3277235"/>
              <a:ext cx="930910" cy="361950"/>
              <a:chOff x="-11" y="5161"/>
              <a:chExt cx="1466" cy="570"/>
            </a:xfrm>
          </p:grpSpPr>
          <p:sp>
            <p:nvSpPr>
              <p:cNvPr id="134" name="Rectangle 103"/>
              <p:cNvSpPr>
                <a:spLocks noChangeArrowheads="1"/>
              </p:cNvSpPr>
              <p:nvPr/>
            </p:nvSpPr>
            <p:spPr bwMode="auto">
              <a:xfrm>
                <a:off x="-11" y="5169"/>
                <a:ext cx="1466" cy="562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Freeform 104"/>
              <p:cNvSpPr>
                <a:spLocks noEditPoints="1"/>
              </p:cNvSpPr>
              <p:nvPr/>
            </p:nvSpPr>
            <p:spPr bwMode="auto">
              <a:xfrm>
                <a:off x="-11" y="5170"/>
                <a:ext cx="1463" cy="559"/>
              </a:xfrm>
              <a:custGeom>
                <a:avLst/>
                <a:gdLst>
                  <a:gd name="T0" fmla="*/ 53 w 1463"/>
                  <a:gd name="T1" fmla="*/ 56 h 559"/>
                  <a:gd name="T2" fmla="*/ 53 w 1463"/>
                  <a:gd name="T3" fmla="*/ 504 h 559"/>
                  <a:gd name="T4" fmla="*/ 1410 w 1463"/>
                  <a:gd name="T5" fmla="*/ 504 h 559"/>
                  <a:gd name="T6" fmla="*/ 1410 w 1463"/>
                  <a:gd name="T7" fmla="*/ 56 h 559"/>
                  <a:gd name="T8" fmla="*/ 53 w 1463"/>
                  <a:gd name="T9" fmla="*/ 56 h 559"/>
                  <a:gd name="T10" fmla="*/ 1463 w 1463"/>
                  <a:gd name="T11" fmla="*/ 0 h 559"/>
                  <a:gd name="T12" fmla="*/ 1463 w 1463"/>
                  <a:gd name="T13" fmla="*/ 559 h 559"/>
                  <a:gd name="T14" fmla="*/ 0 w 1463"/>
                  <a:gd name="T15" fmla="*/ 559 h 559"/>
                  <a:gd name="T16" fmla="*/ 0 w 1463"/>
                  <a:gd name="T17" fmla="*/ 0 h 559"/>
                  <a:gd name="T18" fmla="*/ 1463 w 1463"/>
                  <a:gd name="T19" fmla="*/ 0 h 559"/>
                  <a:gd name="T20" fmla="*/ 27 w 1463"/>
                  <a:gd name="T21" fmla="*/ 28 h 559"/>
                  <a:gd name="T22" fmla="*/ 27 w 1463"/>
                  <a:gd name="T23" fmla="*/ 532 h 559"/>
                  <a:gd name="T24" fmla="*/ 1436 w 1463"/>
                  <a:gd name="T25" fmla="*/ 532 h 559"/>
                  <a:gd name="T26" fmla="*/ 1436 w 1463"/>
                  <a:gd name="T27" fmla="*/ 28 h 559"/>
                  <a:gd name="T28" fmla="*/ 27 w 1463"/>
                  <a:gd name="T29" fmla="*/ 28 h 559"/>
                  <a:gd name="T30" fmla="*/ 27 w 1463"/>
                  <a:gd name="T31" fmla="*/ 28 h 559"/>
                  <a:gd name="T32" fmla="*/ 27 w 1463"/>
                  <a:gd name="T33" fmla="*/ 532 h 559"/>
                  <a:gd name="T34" fmla="*/ 1436 w 1463"/>
                  <a:gd name="T35" fmla="*/ 532 h 559"/>
                  <a:gd name="T36" fmla="*/ 1436 w 1463"/>
                  <a:gd name="T37" fmla="*/ 28 h 559"/>
                  <a:gd name="T38" fmla="*/ 27 w 1463"/>
                  <a:gd name="T39" fmla="*/ 2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3" h="559">
                    <a:moveTo>
                      <a:pt x="53" y="56"/>
                    </a:moveTo>
                    <a:lnTo>
                      <a:pt x="53" y="504"/>
                    </a:lnTo>
                    <a:lnTo>
                      <a:pt x="1410" y="504"/>
                    </a:lnTo>
                    <a:lnTo>
                      <a:pt x="1410" y="56"/>
                    </a:lnTo>
                    <a:lnTo>
                      <a:pt x="53" y="56"/>
                    </a:lnTo>
                    <a:close/>
                    <a:moveTo>
                      <a:pt x="1463" y="0"/>
                    </a:moveTo>
                    <a:lnTo>
                      <a:pt x="1463" y="559"/>
                    </a:lnTo>
                    <a:lnTo>
                      <a:pt x="0" y="559"/>
                    </a:lnTo>
                    <a:lnTo>
                      <a:pt x="0" y="0"/>
                    </a:lnTo>
                    <a:lnTo>
                      <a:pt x="1463" y="0"/>
                    </a:lnTo>
                    <a:close/>
                    <a:moveTo>
                      <a:pt x="27" y="28"/>
                    </a:moveTo>
                    <a:lnTo>
                      <a:pt x="27" y="532"/>
                    </a:lnTo>
                    <a:lnTo>
                      <a:pt x="1436" y="532"/>
                    </a:lnTo>
                    <a:lnTo>
                      <a:pt x="1436" y="28"/>
                    </a:lnTo>
                    <a:lnTo>
                      <a:pt x="27" y="28"/>
                    </a:lnTo>
                    <a:close/>
                    <a:moveTo>
                      <a:pt x="27" y="28"/>
                    </a:moveTo>
                    <a:lnTo>
                      <a:pt x="27" y="532"/>
                    </a:lnTo>
                    <a:lnTo>
                      <a:pt x="1436" y="532"/>
                    </a:lnTo>
                    <a:lnTo>
                      <a:pt x="1436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6" name="Rectangle 105"/>
              <p:cNvSpPr>
                <a:spLocks noChangeArrowheads="1"/>
              </p:cNvSpPr>
              <p:nvPr/>
            </p:nvSpPr>
            <p:spPr bwMode="auto">
              <a:xfrm>
                <a:off x="-11" y="5169"/>
                <a:ext cx="1466" cy="562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Rectangle 106"/>
              <p:cNvSpPr>
                <a:spLocks noChangeArrowheads="1"/>
              </p:cNvSpPr>
              <p:nvPr/>
            </p:nvSpPr>
            <p:spPr bwMode="auto">
              <a:xfrm>
                <a:off x="-2" y="5161"/>
                <a:ext cx="1410" cy="503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8" name="Rectangle 107"/>
              <p:cNvSpPr>
                <a:spLocks noChangeArrowheads="1"/>
              </p:cNvSpPr>
              <p:nvPr/>
            </p:nvSpPr>
            <p:spPr bwMode="auto">
              <a:xfrm>
                <a:off x="-2" y="5161"/>
                <a:ext cx="1410" cy="503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2" name="Rectangle 109"/>
            <p:cNvSpPr>
              <a:spLocks noChangeArrowheads="1"/>
            </p:cNvSpPr>
            <p:nvPr/>
          </p:nvSpPr>
          <p:spPr bwMode="auto">
            <a:xfrm>
              <a:off x="189865" y="3338195"/>
              <a:ext cx="543454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TESORER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auto">
            <a:xfrm>
              <a:off x="618490" y="3338195"/>
              <a:ext cx="34925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auto">
            <a:xfrm>
              <a:off x="653415" y="3338195"/>
              <a:ext cx="64770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auto">
            <a:xfrm>
              <a:off x="717550" y="3338195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13"/>
            <p:cNvSpPr>
              <a:spLocks noChangeArrowheads="1"/>
            </p:cNvSpPr>
            <p:nvPr/>
          </p:nvSpPr>
          <p:spPr bwMode="auto">
            <a:xfrm>
              <a:off x="452755" y="344551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119"/>
            <p:cNvGrpSpPr>
              <a:grpSpLocks/>
            </p:cNvGrpSpPr>
            <p:nvPr/>
          </p:nvGrpSpPr>
          <p:grpSpPr bwMode="auto">
            <a:xfrm>
              <a:off x="3966845" y="3769360"/>
              <a:ext cx="943610" cy="369570"/>
              <a:chOff x="6236" y="5936"/>
              <a:chExt cx="1486" cy="582"/>
            </a:xfrm>
          </p:grpSpPr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6243" y="5962"/>
                <a:ext cx="1479" cy="55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0" name="Freeform 115"/>
              <p:cNvSpPr>
                <a:spLocks noEditPoints="1"/>
              </p:cNvSpPr>
              <p:nvPr/>
            </p:nvSpPr>
            <p:spPr bwMode="auto">
              <a:xfrm>
                <a:off x="6243" y="5962"/>
                <a:ext cx="1476" cy="554"/>
              </a:xfrm>
              <a:custGeom>
                <a:avLst/>
                <a:gdLst>
                  <a:gd name="T0" fmla="*/ 53 w 1476"/>
                  <a:gd name="T1" fmla="*/ 55 h 554"/>
                  <a:gd name="T2" fmla="*/ 53 w 1476"/>
                  <a:gd name="T3" fmla="*/ 499 h 554"/>
                  <a:gd name="T4" fmla="*/ 1423 w 1476"/>
                  <a:gd name="T5" fmla="*/ 499 h 554"/>
                  <a:gd name="T6" fmla="*/ 1423 w 1476"/>
                  <a:gd name="T7" fmla="*/ 55 h 554"/>
                  <a:gd name="T8" fmla="*/ 53 w 1476"/>
                  <a:gd name="T9" fmla="*/ 55 h 554"/>
                  <a:gd name="T10" fmla="*/ 1476 w 1476"/>
                  <a:gd name="T11" fmla="*/ 0 h 554"/>
                  <a:gd name="T12" fmla="*/ 1476 w 1476"/>
                  <a:gd name="T13" fmla="*/ 554 h 554"/>
                  <a:gd name="T14" fmla="*/ 0 w 1476"/>
                  <a:gd name="T15" fmla="*/ 554 h 554"/>
                  <a:gd name="T16" fmla="*/ 0 w 1476"/>
                  <a:gd name="T17" fmla="*/ 0 h 554"/>
                  <a:gd name="T18" fmla="*/ 1476 w 1476"/>
                  <a:gd name="T19" fmla="*/ 0 h 554"/>
                  <a:gd name="T20" fmla="*/ 27 w 1476"/>
                  <a:gd name="T21" fmla="*/ 28 h 554"/>
                  <a:gd name="T22" fmla="*/ 27 w 1476"/>
                  <a:gd name="T23" fmla="*/ 526 h 554"/>
                  <a:gd name="T24" fmla="*/ 1450 w 1476"/>
                  <a:gd name="T25" fmla="*/ 526 h 554"/>
                  <a:gd name="T26" fmla="*/ 1450 w 1476"/>
                  <a:gd name="T27" fmla="*/ 28 h 554"/>
                  <a:gd name="T28" fmla="*/ 27 w 1476"/>
                  <a:gd name="T29" fmla="*/ 28 h 554"/>
                  <a:gd name="T30" fmla="*/ 27 w 1476"/>
                  <a:gd name="T31" fmla="*/ 28 h 554"/>
                  <a:gd name="T32" fmla="*/ 27 w 1476"/>
                  <a:gd name="T33" fmla="*/ 526 h 554"/>
                  <a:gd name="T34" fmla="*/ 1450 w 1476"/>
                  <a:gd name="T35" fmla="*/ 526 h 554"/>
                  <a:gd name="T36" fmla="*/ 1450 w 1476"/>
                  <a:gd name="T37" fmla="*/ 28 h 554"/>
                  <a:gd name="T38" fmla="*/ 27 w 1476"/>
                  <a:gd name="T39" fmla="*/ 2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6" h="554">
                    <a:moveTo>
                      <a:pt x="53" y="55"/>
                    </a:moveTo>
                    <a:lnTo>
                      <a:pt x="53" y="499"/>
                    </a:lnTo>
                    <a:lnTo>
                      <a:pt x="1423" y="499"/>
                    </a:lnTo>
                    <a:lnTo>
                      <a:pt x="1423" y="55"/>
                    </a:lnTo>
                    <a:lnTo>
                      <a:pt x="53" y="55"/>
                    </a:lnTo>
                    <a:close/>
                    <a:moveTo>
                      <a:pt x="1476" y="0"/>
                    </a:moveTo>
                    <a:lnTo>
                      <a:pt x="1476" y="554"/>
                    </a:lnTo>
                    <a:lnTo>
                      <a:pt x="0" y="554"/>
                    </a:lnTo>
                    <a:lnTo>
                      <a:pt x="0" y="0"/>
                    </a:lnTo>
                    <a:lnTo>
                      <a:pt x="1476" y="0"/>
                    </a:lnTo>
                    <a:close/>
                    <a:moveTo>
                      <a:pt x="27" y="28"/>
                    </a:moveTo>
                    <a:lnTo>
                      <a:pt x="27" y="526"/>
                    </a:lnTo>
                    <a:lnTo>
                      <a:pt x="1450" y="526"/>
                    </a:lnTo>
                    <a:lnTo>
                      <a:pt x="1450" y="28"/>
                    </a:lnTo>
                    <a:lnTo>
                      <a:pt x="27" y="28"/>
                    </a:lnTo>
                    <a:close/>
                    <a:moveTo>
                      <a:pt x="27" y="28"/>
                    </a:moveTo>
                    <a:lnTo>
                      <a:pt x="27" y="526"/>
                    </a:lnTo>
                    <a:lnTo>
                      <a:pt x="1450" y="526"/>
                    </a:lnTo>
                    <a:lnTo>
                      <a:pt x="145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1" name="Rectangle 116"/>
              <p:cNvSpPr>
                <a:spLocks noChangeArrowheads="1"/>
              </p:cNvSpPr>
              <p:nvPr/>
            </p:nvSpPr>
            <p:spPr bwMode="auto">
              <a:xfrm>
                <a:off x="6243" y="5962"/>
                <a:ext cx="1479" cy="55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Rectangle 117"/>
              <p:cNvSpPr>
                <a:spLocks noChangeArrowheads="1"/>
              </p:cNvSpPr>
              <p:nvPr/>
            </p:nvSpPr>
            <p:spPr bwMode="auto">
              <a:xfrm>
                <a:off x="6236" y="5936"/>
                <a:ext cx="1423" cy="49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Rectangle 118"/>
              <p:cNvSpPr>
                <a:spLocks noChangeArrowheads="1"/>
              </p:cNvSpPr>
              <p:nvPr/>
            </p:nvSpPr>
            <p:spPr bwMode="auto">
              <a:xfrm>
                <a:off x="6252" y="5953"/>
                <a:ext cx="1423" cy="498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8" name="Rectangle 120"/>
            <p:cNvSpPr>
              <a:spLocks noChangeArrowheads="1"/>
            </p:cNvSpPr>
            <p:nvPr/>
          </p:nvSpPr>
          <p:spPr bwMode="auto">
            <a:xfrm>
              <a:off x="4150995" y="3843454"/>
              <a:ext cx="658553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BOMBEROS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21"/>
            <p:cNvSpPr>
              <a:spLocks noChangeArrowheads="1"/>
            </p:cNvSpPr>
            <p:nvPr/>
          </p:nvSpPr>
          <p:spPr bwMode="auto">
            <a:xfrm>
              <a:off x="4688840" y="3841115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122"/>
            <p:cNvSpPr>
              <a:spLocks noChangeArrowheads="1"/>
            </p:cNvSpPr>
            <p:nvPr/>
          </p:nvSpPr>
          <p:spPr bwMode="auto">
            <a:xfrm>
              <a:off x="4097655" y="3949065"/>
              <a:ext cx="212493" cy="14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</a:t>
              </a:r>
              <a:r>
                <a:rPr lang="en-US" sz="7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123"/>
            <p:cNvSpPr>
              <a:spLocks noChangeArrowheads="1"/>
            </p:cNvSpPr>
            <p:nvPr/>
          </p:nvSpPr>
          <p:spPr bwMode="auto">
            <a:xfrm>
              <a:off x="4291965" y="3949065"/>
              <a:ext cx="590776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UNTARIOS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24"/>
            <p:cNvSpPr>
              <a:spLocks noChangeArrowheads="1"/>
            </p:cNvSpPr>
            <p:nvPr/>
          </p:nvSpPr>
          <p:spPr bwMode="auto">
            <a:xfrm>
              <a:off x="4763770" y="3949065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25"/>
            <p:cNvSpPr>
              <a:spLocks noChangeArrowheads="1"/>
            </p:cNvSpPr>
            <p:nvPr/>
          </p:nvSpPr>
          <p:spPr bwMode="auto">
            <a:xfrm>
              <a:off x="4430395" y="405638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131"/>
            <p:cNvGrpSpPr>
              <a:grpSpLocks/>
            </p:cNvGrpSpPr>
            <p:nvPr/>
          </p:nvGrpSpPr>
          <p:grpSpPr bwMode="auto">
            <a:xfrm>
              <a:off x="902970" y="3769995"/>
              <a:ext cx="959485" cy="361950"/>
              <a:chOff x="1411" y="5937"/>
              <a:chExt cx="1511" cy="570"/>
            </a:xfrm>
          </p:grpSpPr>
          <p:sp>
            <p:nvSpPr>
              <p:cNvPr id="124" name="Rectangle 126"/>
              <p:cNvSpPr>
                <a:spLocks noChangeArrowheads="1"/>
              </p:cNvSpPr>
              <p:nvPr/>
            </p:nvSpPr>
            <p:spPr bwMode="auto">
              <a:xfrm>
                <a:off x="1411" y="5944"/>
                <a:ext cx="1511" cy="563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 127"/>
              <p:cNvSpPr>
                <a:spLocks noEditPoints="1"/>
              </p:cNvSpPr>
              <p:nvPr/>
            </p:nvSpPr>
            <p:spPr bwMode="auto">
              <a:xfrm>
                <a:off x="1412" y="5946"/>
                <a:ext cx="1507" cy="559"/>
              </a:xfrm>
              <a:custGeom>
                <a:avLst/>
                <a:gdLst>
                  <a:gd name="T0" fmla="*/ 53 w 1507"/>
                  <a:gd name="T1" fmla="*/ 56 h 559"/>
                  <a:gd name="T2" fmla="*/ 53 w 1507"/>
                  <a:gd name="T3" fmla="*/ 504 h 559"/>
                  <a:gd name="T4" fmla="*/ 1455 w 1507"/>
                  <a:gd name="T5" fmla="*/ 504 h 559"/>
                  <a:gd name="T6" fmla="*/ 1455 w 1507"/>
                  <a:gd name="T7" fmla="*/ 56 h 559"/>
                  <a:gd name="T8" fmla="*/ 53 w 1507"/>
                  <a:gd name="T9" fmla="*/ 56 h 559"/>
                  <a:gd name="T10" fmla="*/ 1507 w 1507"/>
                  <a:gd name="T11" fmla="*/ 0 h 559"/>
                  <a:gd name="T12" fmla="*/ 1507 w 1507"/>
                  <a:gd name="T13" fmla="*/ 559 h 559"/>
                  <a:gd name="T14" fmla="*/ 0 w 1507"/>
                  <a:gd name="T15" fmla="*/ 559 h 559"/>
                  <a:gd name="T16" fmla="*/ 0 w 1507"/>
                  <a:gd name="T17" fmla="*/ 0 h 559"/>
                  <a:gd name="T18" fmla="*/ 1507 w 1507"/>
                  <a:gd name="T19" fmla="*/ 0 h 559"/>
                  <a:gd name="T20" fmla="*/ 27 w 1507"/>
                  <a:gd name="T21" fmla="*/ 28 h 559"/>
                  <a:gd name="T22" fmla="*/ 27 w 1507"/>
                  <a:gd name="T23" fmla="*/ 531 h 559"/>
                  <a:gd name="T24" fmla="*/ 1481 w 1507"/>
                  <a:gd name="T25" fmla="*/ 531 h 559"/>
                  <a:gd name="T26" fmla="*/ 1481 w 1507"/>
                  <a:gd name="T27" fmla="*/ 28 h 559"/>
                  <a:gd name="T28" fmla="*/ 27 w 1507"/>
                  <a:gd name="T29" fmla="*/ 28 h 559"/>
                  <a:gd name="T30" fmla="*/ 27 w 1507"/>
                  <a:gd name="T31" fmla="*/ 28 h 559"/>
                  <a:gd name="T32" fmla="*/ 27 w 1507"/>
                  <a:gd name="T33" fmla="*/ 531 h 559"/>
                  <a:gd name="T34" fmla="*/ 1481 w 1507"/>
                  <a:gd name="T35" fmla="*/ 531 h 559"/>
                  <a:gd name="T36" fmla="*/ 1481 w 1507"/>
                  <a:gd name="T37" fmla="*/ 28 h 559"/>
                  <a:gd name="T38" fmla="*/ 27 w 1507"/>
                  <a:gd name="T39" fmla="*/ 2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7" h="559">
                    <a:moveTo>
                      <a:pt x="53" y="56"/>
                    </a:moveTo>
                    <a:lnTo>
                      <a:pt x="53" y="504"/>
                    </a:lnTo>
                    <a:lnTo>
                      <a:pt x="1455" y="504"/>
                    </a:lnTo>
                    <a:lnTo>
                      <a:pt x="1455" y="56"/>
                    </a:lnTo>
                    <a:lnTo>
                      <a:pt x="53" y="56"/>
                    </a:lnTo>
                    <a:close/>
                    <a:moveTo>
                      <a:pt x="1507" y="0"/>
                    </a:moveTo>
                    <a:lnTo>
                      <a:pt x="1507" y="559"/>
                    </a:lnTo>
                    <a:lnTo>
                      <a:pt x="0" y="559"/>
                    </a:lnTo>
                    <a:lnTo>
                      <a:pt x="0" y="0"/>
                    </a:lnTo>
                    <a:lnTo>
                      <a:pt x="1507" y="0"/>
                    </a:lnTo>
                    <a:close/>
                    <a:moveTo>
                      <a:pt x="27" y="28"/>
                    </a:moveTo>
                    <a:lnTo>
                      <a:pt x="27" y="531"/>
                    </a:lnTo>
                    <a:lnTo>
                      <a:pt x="1481" y="531"/>
                    </a:lnTo>
                    <a:lnTo>
                      <a:pt x="1481" y="28"/>
                    </a:lnTo>
                    <a:lnTo>
                      <a:pt x="27" y="28"/>
                    </a:lnTo>
                    <a:close/>
                    <a:moveTo>
                      <a:pt x="27" y="28"/>
                    </a:moveTo>
                    <a:lnTo>
                      <a:pt x="27" y="531"/>
                    </a:lnTo>
                    <a:lnTo>
                      <a:pt x="1481" y="531"/>
                    </a:lnTo>
                    <a:lnTo>
                      <a:pt x="1481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Rectangle 128"/>
              <p:cNvSpPr>
                <a:spLocks noChangeArrowheads="1"/>
              </p:cNvSpPr>
              <p:nvPr/>
            </p:nvSpPr>
            <p:spPr bwMode="auto">
              <a:xfrm>
                <a:off x="1411" y="5944"/>
                <a:ext cx="1511" cy="563"/>
              </a:xfrm>
              <a:prstGeom prst="rect">
                <a:avLst/>
              </a:pr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Rectangle 129"/>
              <p:cNvSpPr>
                <a:spLocks noChangeArrowheads="1"/>
              </p:cNvSpPr>
              <p:nvPr/>
            </p:nvSpPr>
            <p:spPr bwMode="auto">
              <a:xfrm>
                <a:off x="1452" y="5937"/>
                <a:ext cx="1454" cy="503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Rectangle 130"/>
              <p:cNvSpPr>
                <a:spLocks noChangeArrowheads="1"/>
              </p:cNvSpPr>
              <p:nvPr/>
            </p:nvSpPr>
            <p:spPr bwMode="auto">
              <a:xfrm>
                <a:off x="1421" y="5937"/>
                <a:ext cx="1454" cy="503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5" name="Rectangle 132"/>
            <p:cNvSpPr>
              <a:spLocks noChangeArrowheads="1"/>
            </p:cNvSpPr>
            <p:nvPr/>
          </p:nvSpPr>
          <p:spPr bwMode="auto">
            <a:xfrm>
              <a:off x="1153160" y="3830955"/>
              <a:ext cx="574496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TALENTO 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133"/>
            <p:cNvSpPr>
              <a:spLocks noChangeArrowheads="1"/>
            </p:cNvSpPr>
            <p:nvPr/>
          </p:nvSpPr>
          <p:spPr bwMode="auto">
            <a:xfrm>
              <a:off x="1163320" y="3938270"/>
              <a:ext cx="531588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HUMANO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134"/>
            <p:cNvSpPr>
              <a:spLocks noChangeArrowheads="1"/>
            </p:cNvSpPr>
            <p:nvPr/>
          </p:nvSpPr>
          <p:spPr bwMode="auto">
            <a:xfrm>
              <a:off x="1581150" y="393827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135"/>
            <p:cNvSpPr>
              <a:spLocks noChangeArrowheads="1"/>
            </p:cNvSpPr>
            <p:nvPr/>
          </p:nvSpPr>
          <p:spPr bwMode="auto">
            <a:xfrm>
              <a:off x="1371600" y="404622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141"/>
            <p:cNvGrpSpPr>
              <a:grpSpLocks/>
            </p:cNvGrpSpPr>
            <p:nvPr/>
          </p:nvGrpSpPr>
          <p:grpSpPr bwMode="auto">
            <a:xfrm>
              <a:off x="1271905" y="440055"/>
              <a:ext cx="3126740" cy="418465"/>
              <a:chOff x="1992" y="693"/>
              <a:chExt cx="4924" cy="659"/>
            </a:xfrm>
          </p:grpSpPr>
          <p:sp>
            <p:nvSpPr>
              <p:cNvPr id="119" name="Rectangle 136"/>
              <p:cNvSpPr>
                <a:spLocks noChangeArrowheads="1"/>
              </p:cNvSpPr>
              <p:nvPr/>
            </p:nvSpPr>
            <p:spPr bwMode="auto">
              <a:xfrm>
                <a:off x="2075" y="718"/>
                <a:ext cx="4841" cy="63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 137"/>
              <p:cNvSpPr>
                <a:spLocks noEditPoints="1"/>
              </p:cNvSpPr>
              <p:nvPr/>
            </p:nvSpPr>
            <p:spPr bwMode="auto">
              <a:xfrm>
                <a:off x="2076" y="718"/>
                <a:ext cx="4838" cy="631"/>
              </a:xfrm>
              <a:custGeom>
                <a:avLst/>
                <a:gdLst>
                  <a:gd name="T0" fmla="*/ 53 w 4838"/>
                  <a:gd name="T1" fmla="*/ 56 h 631"/>
                  <a:gd name="T2" fmla="*/ 53 w 4838"/>
                  <a:gd name="T3" fmla="*/ 576 h 631"/>
                  <a:gd name="T4" fmla="*/ 4785 w 4838"/>
                  <a:gd name="T5" fmla="*/ 576 h 631"/>
                  <a:gd name="T6" fmla="*/ 4785 w 4838"/>
                  <a:gd name="T7" fmla="*/ 56 h 631"/>
                  <a:gd name="T8" fmla="*/ 53 w 4838"/>
                  <a:gd name="T9" fmla="*/ 56 h 631"/>
                  <a:gd name="T10" fmla="*/ 4838 w 4838"/>
                  <a:gd name="T11" fmla="*/ 0 h 631"/>
                  <a:gd name="T12" fmla="*/ 4838 w 4838"/>
                  <a:gd name="T13" fmla="*/ 631 h 631"/>
                  <a:gd name="T14" fmla="*/ 0 w 4838"/>
                  <a:gd name="T15" fmla="*/ 631 h 631"/>
                  <a:gd name="T16" fmla="*/ 0 w 4838"/>
                  <a:gd name="T17" fmla="*/ 0 h 631"/>
                  <a:gd name="T18" fmla="*/ 4838 w 4838"/>
                  <a:gd name="T19" fmla="*/ 0 h 631"/>
                  <a:gd name="T20" fmla="*/ 26 w 4838"/>
                  <a:gd name="T21" fmla="*/ 28 h 631"/>
                  <a:gd name="T22" fmla="*/ 26 w 4838"/>
                  <a:gd name="T23" fmla="*/ 603 h 631"/>
                  <a:gd name="T24" fmla="*/ 4812 w 4838"/>
                  <a:gd name="T25" fmla="*/ 603 h 631"/>
                  <a:gd name="T26" fmla="*/ 4812 w 4838"/>
                  <a:gd name="T27" fmla="*/ 28 h 631"/>
                  <a:gd name="T28" fmla="*/ 26 w 4838"/>
                  <a:gd name="T29" fmla="*/ 28 h 631"/>
                  <a:gd name="T30" fmla="*/ 26 w 4838"/>
                  <a:gd name="T31" fmla="*/ 28 h 631"/>
                  <a:gd name="T32" fmla="*/ 26 w 4838"/>
                  <a:gd name="T33" fmla="*/ 603 h 631"/>
                  <a:gd name="T34" fmla="*/ 4812 w 4838"/>
                  <a:gd name="T35" fmla="*/ 603 h 631"/>
                  <a:gd name="T36" fmla="*/ 4812 w 4838"/>
                  <a:gd name="T37" fmla="*/ 28 h 631"/>
                  <a:gd name="T38" fmla="*/ 26 w 4838"/>
                  <a:gd name="T39" fmla="*/ 28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8" h="631">
                    <a:moveTo>
                      <a:pt x="53" y="56"/>
                    </a:moveTo>
                    <a:lnTo>
                      <a:pt x="53" y="576"/>
                    </a:lnTo>
                    <a:lnTo>
                      <a:pt x="4785" y="576"/>
                    </a:lnTo>
                    <a:lnTo>
                      <a:pt x="4785" y="56"/>
                    </a:lnTo>
                    <a:lnTo>
                      <a:pt x="53" y="56"/>
                    </a:lnTo>
                    <a:close/>
                    <a:moveTo>
                      <a:pt x="4838" y="0"/>
                    </a:moveTo>
                    <a:lnTo>
                      <a:pt x="4838" y="631"/>
                    </a:lnTo>
                    <a:lnTo>
                      <a:pt x="0" y="631"/>
                    </a:lnTo>
                    <a:lnTo>
                      <a:pt x="0" y="0"/>
                    </a:lnTo>
                    <a:lnTo>
                      <a:pt x="4838" y="0"/>
                    </a:lnTo>
                    <a:close/>
                    <a:moveTo>
                      <a:pt x="26" y="28"/>
                    </a:moveTo>
                    <a:lnTo>
                      <a:pt x="26" y="603"/>
                    </a:lnTo>
                    <a:lnTo>
                      <a:pt x="4812" y="603"/>
                    </a:lnTo>
                    <a:lnTo>
                      <a:pt x="4812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603"/>
                    </a:lnTo>
                    <a:lnTo>
                      <a:pt x="4812" y="603"/>
                    </a:lnTo>
                    <a:lnTo>
                      <a:pt x="4812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138"/>
              <p:cNvSpPr>
                <a:spLocks noChangeArrowheads="1"/>
              </p:cNvSpPr>
              <p:nvPr/>
            </p:nvSpPr>
            <p:spPr bwMode="auto">
              <a:xfrm>
                <a:off x="2075" y="718"/>
                <a:ext cx="4841" cy="63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139"/>
              <p:cNvSpPr>
                <a:spLocks noChangeArrowheads="1"/>
              </p:cNvSpPr>
              <p:nvPr/>
            </p:nvSpPr>
            <p:spPr bwMode="auto">
              <a:xfrm>
                <a:off x="1992" y="693"/>
                <a:ext cx="4785" cy="575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 dirty="0"/>
              </a:p>
            </p:txBody>
          </p:sp>
          <p:sp>
            <p:nvSpPr>
              <p:cNvPr id="123" name="Rectangle 140"/>
              <p:cNvSpPr>
                <a:spLocks noChangeArrowheads="1"/>
              </p:cNvSpPr>
              <p:nvPr/>
            </p:nvSpPr>
            <p:spPr bwMode="auto">
              <a:xfrm>
                <a:off x="2074" y="709"/>
                <a:ext cx="4796" cy="575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0" name="Rectangle 142"/>
            <p:cNvSpPr>
              <a:spLocks noChangeArrowheads="1"/>
            </p:cNvSpPr>
            <p:nvPr/>
          </p:nvSpPr>
          <p:spPr bwMode="auto">
            <a:xfrm>
              <a:off x="1390015" y="519549"/>
              <a:ext cx="2984499" cy="16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GAD MUNICIPAL DEL CANTÓN CENTINELA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143"/>
            <p:cNvSpPr>
              <a:spLocks noChangeArrowheads="1"/>
            </p:cNvSpPr>
            <p:nvPr/>
          </p:nvSpPr>
          <p:spPr bwMode="auto">
            <a:xfrm>
              <a:off x="2512888" y="646938"/>
              <a:ext cx="556507" cy="16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CÓNDO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144"/>
            <p:cNvSpPr>
              <a:spLocks noChangeArrowheads="1"/>
            </p:cNvSpPr>
            <p:nvPr/>
          </p:nvSpPr>
          <p:spPr bwMode="auto">
            <a:xfrm>
              <a:off x="2586356" y="609600"/>
              <a:ext cx="542290" cy="1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Line 145"/>
            <p:cNvCxnSpPr>
              <a:cxnSpLocks noChangeShapeType="1"/>
            </p:cNvCxnSpPr>
            <p:nvPr/>
          </p:nvCxnSpPr>
          <p:spPr bwMode="auto">
            <a:xfrm>
              <a:off x="2842260" y="842010"/>
              <a:ext cx="0" cy="17716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146"/>
            <p:cNvCxnSpPr>
              <a:cxnSpLocks noChangeShapeType="1"/>
            </p:cNvCxnSpPr>
            <p:nvPr/>
          </p:nvCxnSpPr>
          <p:spPr bwMode="auto">
            <a:xfrm flipH="1">
              <a:off x="1496695" y="1788160"/>
              <a:ext cx="626745" cy="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5" name="Group 152"/>
            <p:cNvGrpSpPr>
              <a:grpSpLocks/>
            </p:cNvGrpSpPr>
            <p:nvPr/>
          </p:nvGrpSpPr>
          <p:grpSpPr bwMode="auto">
            <a:xfrm>
              <a:off x="583565" y="1606550"/>
              <a:ext cx="941705" cy="396240"/>
              <a:chOff x="908" y="2530"/>
              <a:chExt cx="1483" cy="624"/>
            </a:xfrm>
          </p:grpSpPr>
          <p:sp>
            <p:nvSpPr>
              <p:cNvPr id="114" name="Rectangle 147"/>
              <p:cNvSpPr>
                <a:spLocks noChangeArrowheads="1"/>
              </p:cNvSpPr>
              <p:nvPr/>
            </p:nvSpPr>
            <p:spPr bwMode="auto">
              <a:xfrm>
                <a:off x="908" y="2538"/>
                <a:ext cx="1483" cy="616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Freeform 148"/>
              <p:cNvSpPr>
                <a:spLocks noEditPoints="1"/>
              </p:cNvSpPr>
              <p:nvPr/>
            </p:nvSpPr>
            <p:spPr bwMode="auto">
              <a:xfrm>
                <a:off x="910" y="2539"/>
                <a:ext cx="1480" cy="613"/>
              </a:xfrm>
              <a:custGeom>
                <a:avLst/>
                <a:gdLst>
                  <a:gd name="T0" fmla="*/ 52 w 1480"/>
                  <a:gd name="T1" fmla="*/ 56 h 613"/>
                  <a:gd name="T2" fmla="*/ 52 w 1480"/>
                  <a:gd name="T3" fmla="*/ 557 h 613"/>
                  <a:gd name="T4" fmla="*/ 1428 w 1480"/>
                  <a:gd name="T5" fmla="*/ 557 h 613"/>
                  <a:gd name="T6" fmla="*/ 1428 w 1480"/>
                  <a:gd name="T7" fmla="*/ 56 h 613"/>
                  <a:gd name="T8" fmla="*/ 52 w 1480"/>
                  <a:gd name="T9" fmla="*/ 56 h 613"/>
                  <a:gd name="T10" fmla="*/ 1480 w 1480"/>
                  <a:gd name="T11" fmla="*/ 0 h 613"/>
                  <a:gd name="T12" fmla="*/ 1480 w 1480"/>
                  <a:gd name="T13" fmla="*/ 613 h 613"/>
                  <a:gd name="T14" fmla="*/ 0 w 1480"/>
                  <a:gd name="T15" fmla="*/ 613 h 613"/>
                  <a:gd name="T16" fmla="*/ 0 w 1480"/>
                  <a:gd name="T17" fmla="*/ 0 h 613"/>
                  <a:gd name="T18" fmla="*/ 1480 w 1480"/>
                  <a:gd name="T19" fmla="*/ 0 h 613"/>
                  <a:gd name="T20" fmla="*/ 26 w 1480"/>
                  <a:gd name="T21" fmla="*/ 28 h 613"/>
                  <a:gd name="T22" fmla="*/ 26 w 1480"/>
                  <a:gd name="T23" fmla="*/ 585 h 613"/>
                  <a:gd name="T24" fmla="*/ 1454 w 1480"/>
                  <a:gd name="T25" fmla="*/ 585 h 613"/>
                  <a:gd name="T26" fmla="*/ 1454 w 1480"/>
                  <a:gd name="T27" fmla="*/ 28 h 613"/>
                  <a:gd name="T28" fmla="*/ 26 w 1480"/>
                  <a:gd name="T29" fmla="*/ 28 h 613"/>
                  <a:gd name="T30" fmla="*/ 26 w 1480"/>
                  <a:gd name="T31" fmla="*/ 28 h 613"/>
                  <a:gd name="T32" fmla="*/ 26 w 1480"/>
                  <a:gd name="T33" fmla="*/ 585 h 613"/>
                  <a:gd name="T34" fmla="*/ 1454 w 1480"/>
                  <a:gd name="T35" fmla="*/ 585 h 613"/>
                  <a:gd name="T36" fmla="*/ 1454 w 1480"/>
                  <a:gd name="T37" fmla="*/ 28 h 613"/>
                  <a:gd name="T38" fmla="*/ 26 w 1480"/>
                  <a:gd name="T39" fmla="*/ 28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0" h="613">
                    <a:moveTo>
                      <a:pt x="52" y="56"/>
                    </a:moveTo>
                    <a:lnTo>
                      <a:pt x="52" y="557"/>
                    </a:lnTo>
                    <a:lnTo>
                      <a:pt x="1428" y="557"/>
                    </a:lnTo>
                    <a:lnTo>
                      <a:pt x="1428" y="56"/>
                    </a:lnTo>
                    <a:lnTo>
                      <a:pt x="52" y="56"/>
                    </a:lnTo>
                    <a:close/>
                    <a:moveTo>
                      <a:pt x="1480" y="0"/>
                    </a:moveTo>
                    <a:lnTo>
                      <a:pt x="1480" y="613"/>
                    </a:lnTo>
                    <a:lnTo>
                      <a:pt x="0" y="613"/>
                    </a:lnTo>
                    <a:lnTo>
                      <a:pt x="0" y="0"/>
                    </a:lnTo>
                    <a:lnTo>
                      <a:pt x="1480" y="0"/>
                    </a:lnTo>
                    <a:close/>
                    <a:moveTo>
                      <a:pt x="26" y="28"/>
                    </a:moveTo>
                    <a:lnTo>
                      <a:pt x="26" y="585"/>
                    </a:lnTo>
                    <a:lnTo>
                      <a:pt x="1454" y="585"/>
                    </a:lnTo>
                    <a:lnTo>
                      <a:pt x="1454" y="28"/>
                    </a:lnTo>
                    <a:lnTo>
                      <a:pt x="26" y="28"/>
                    </a:lnTo>
                    <a:close/>
                    <a:moveTo>
                      <a:pt x="26" y="28"/>
                    </a:moveTo>
                    <a:lnTo>
                      <a:pt x="26" y="585"/>
                    </a:lnTo>
                    <a:lnTo>
                      <a:pt x="1454" y="585"/>
                    </a:lnTo>
                    <a:lnTo>
                      <a:pt x="1454" y="28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6" name="Rectangle 149"/>
              <p:cNvSpPr>
                <a:spLocks noChangeArrowheads="1"/>
              </p:cNvSpPr>
              <p:nvPr/>
            </p:nvSpPr>
            <p:spPr bwMode="auto">
              <a:xfrm>
                <a:off x="908" y="2538"/>
                <a:ext cx="1483" cy="616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Rectangle 150"/>
              <p:cNvSpPr>
                <a:spLocks noChangeArrowheads="1"/>
              </p:cNvSpPr>
              <p:nvPr/>
            </p:nvSpPr>
            <p:spPr bwMode="auto">
              <a:xfrm>
                <a:off x="918" y="2530"/>
                <a:ext cx="1428" cy="557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Rectangle 151"/>
              <p:cNvSpPr>
                <a:spLocks noChangeArrowheads="1"/>
              </p:cNvSpPr>
              <p:nvPr/>
            </p:nvSpPr>
            <p:spPr bwMode="auto">
              <a:xfrm>
                <a:off x="918" y="2530"/>
                <a:ext cx="1428" cy="557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6" name="Rectangle 153"/>
            <p:cNvSpPr>
              <a:spLocks noChangeArrowheads="1"/>
            </p:cNvSpPr>
            <p:nvPr/>
          </p:nvSpPr>
          <p:spPr bwMode="auto">
            <a:xfrm>
              <a:off x="749935" y="1668145"/>
              <a:ext cx="609761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SECRETAR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154"/>
            <p:cNvSpPr>
              <a:spLocks noChangeArrowheads="1"/>
            </p:cNvSpPr>
            <p:nvPr/>
          </p:nvSpPr>
          <p:spPr bwMode="auto">
            <a:xfrm>
              <a:off x="1238885" y="1668145"/>
              <a:ext cx="34925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155"/>
            <p:cNvSpPr>
              <a:spLocks noChangeArrowheads="1"/>
            </p:cNvSpPr>
            <p:nvPr/>
          </p:nvSpPr>
          <p:spPr bwMode="auto">
            <a:xfrm>
              <a:off x="1273810" y="1668145"/>
              <a:ext cx="64770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156"/>
            <p:cNvSpPr>
              <a:spLocks noChangeArrowheads="1"/>
            </p:cNvSpPr>
            <p:nvPr/>
          </p:nvSpPr>
          <p:spPr bwMode="auto">
            <a:xfrm>
              <a:off x="822325" y="1777365"/>
              <a:ext cx="562439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GENERAL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157"/>
            <p:cNvSpPr>
              <a:spLocks noChangeArrowheads="1"/>
            </p:cNvSpPr>
            <p:nvPr/>
          </p:nvSpPr>
          <p:spPr bwMode="auto">
            <a:xfrm>
              <a:off x="1265555" y="1778635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Line 158"/>
            <p:cNvCxnSpPr>
              <a:cxnSpLocks noChangeShapeType="1"/>
            </p:cNvCxnSpPr>
            <p:nvPr/>
          </p:nvCxnSpPr>
          <p:spPr bwMode="auto">
            <a:xfrm>
              <a:off x="1390015" y="2903220"/>
              <a:ext cx="635" cy="88455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Group 164"/>
            <p:cNvGrpSpPr>
              <a:grpSpLocks/>
            </p:cNvGrpSpPr>
            <p:nvPr/>
          </p:nvGrpSpPr>
          <p:grpSpPr bwMode="auto">
            <a:xfrm>
              <a:off x="4840605" y="3278505"/>
              <a:ext cx="820420" cy="383540"/>
              <a:chOff x="7612" y="5163"/>
              <a:chExt cx="1292" cy="604"/>
            </a:xfrm>
          </p:grpSpPr>
          <p:sp>
            <p:nvSpPr>
              <p:cNvPr id="109" name="Rectangle 159"/>
              <p:cNvSpPr>
                <a:spLocks noChangeArrowheads="1"/>
              </p:cNvSpPr>
              <p:nvPr/>
            </p:nvSpPr>
            <p:spPr bwMode="auto">
              <a:xfrm>
                <a:off x="7612" y="5171"/>
                <a:ext cx="1292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 160"/>
              <p:cNvSpPr>
                <a:spLocks noEditPoints="1"/>
              </p:cNvSpPr>
              <p:nvPr/>
            </p:nvSpPr>
            <p:spPr bwMode="auto">
              <a:xfrm>
                <a:off x="7613" y="5172"/>
                <a:ext cx="1289" cy="594"/>
              </a:xfrm>
              <a:custGeom>
                <a:avLst/>
                <a:gdLst>
                  <a:gd name="T0" fmla="*/ 53 w 1289"/>
                  <a:gd name="T1" fmla="*/ 56 h 594"/>
                  <a:gd name="T2" fmla="*/ 53 w 1289"/>
                  <a:gd name="T3" fmla="*/ 539 h 594"/>
                  <a:gd name="T4" fmla="*/ 1236 w 1289"/>
                  <a:gd name="T5" fmla="*/ 539 h 594"/>
                  <a:gd name="T6" fmla="*/ 1236 w 1289"/>
                  <a:gd name="T7" fmla="*/ 56 h 594"/>
                  <a:gd name="T8" fmla="*/ 53 w 1289"/>
                  <a:gd name="T9" fmla="*/ 56 h 594"/>
                  <a:gd name="T10" fmla="*/ 1289 w 1289"/>
                  <a:gd name="T11" fmla="*/ 0 h 594"/>
                  <a:gd name="T12" fmla="*/ 1289 w 1289"/>
                  <a:gd name="T13" fmla="*/ 594 h 594"/>
                  <a:gd name="T14" fmla="*/ 0 w 1289"/>
                  <a:gd name="T15" fmla="*/ 594 h 594"/>
                  <a:gd name="T16" fmla="*/ 0 w 1289"/>
                  <a:gd name="T17" fmla="*/ 0 h 594"/>
                  <a:gd name="T18" fmla="*/ 1289 w 1289"/>
                  <a:gd name="T19" fmla="*/ 0 h 594"/>
                  <a:gd name="T20" fmla="*/ 27 w 1289"/>
                  <a:gd name="T21" fmla="*/ 28 h 594"/>
                  <a:gd name="T22" fmla="*/ 27 w 1289"/>
                  <a:gd name="T23" fmla="*/ 567 h 594"/>
                  <a:gd name="T24" fmla="*/ 1263 w 1289"/>
                  <a:gd name="T25" fmla="*/ 567 h 594"/>
                  <a:gd name="T26" fmla="*/ 1263 w 1289"/>
                  <a:gd name="T27" fmla="*/ 28 h 594"/>
                  <a:gd name="T28" fmla="*/ 27 w 1289"/>
                  <a:gd name="T29" fmla="*/ 28 h 594"/>
                  <a:gd name="T30" fmla="*/ 27 w 1289"/>
                  <a:gd name="T31" fmla="*/ 28 h 594"/>
                  <a:gd name="T32" fmla="*/ 27 w 1289"/>
                  <a:gd name="T33" fmla="*/ 567 h 594"/>
                  <a:gd name="T34" fmla="*/ 1263 w 1289"/>
                  <a:gd name="T35" fmla="*/ 567 h 594"/>
                  <a:gd name="T36" fmla="*/ 1263 w 1289"/>
                  <a:gd name="T37" fmla="*/ 28 h 594"/>
                  <a:gd name="T38" fmla="*/ 27 w 1289"/>
                  <a:gd name="T39" fmla="*/ 2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9" h="594">
                    <a:moveTo>
                      <a:pt x="53" y="56"/>
                    </a:moveTo>
                    <a:lnTo>
                      <a:pt x="53" y="539"/>
                    </a:lnTo>
                    <a:lnTo>
                      <a:pt x="1236" y="539"/>
                    </a:lnTo>
                    <a:lnTo>
                      <a:pt x="1236" y="56"/>
                    </a:lnTo>
                    <a:lnTo>
                      <a:pt x="53" y="56"/>
                    </a:lnTo>
                    <a:close/>
                    <a:moveTo>
                      <a:pt x="1289" y="0"/>
                    </a:moveTo>
                    <a:lnTo>
                      <a:pt x="1289" y="594"/>
                    </a:lnTo>
                    <a:lnTo>
                      <a:pt x="0" y="594"/>
                    </a:lnTo>
                    <a:lnTo>
                      <a:pt x="0" y="0"/>
                    </a:lnTo>
                    <a:lnTo>
                      <a:pt x="1289" y="0"/>
                    </a:lnTo>
                    <a:close/>
                    <a:moveTo>
                      <a:pt x="27" y="28"/>
                    </a:moveTo>
                    <a:lnTo>
                      <a:pt x="27" y="567"/>
                    </a:lnTo>
                    <a:lnTo>
                      <a:pt x="1263" y="567"/>
                    </a:lnTo>
                    <a:lnTo>
                      <a:pt x="1263" y="28"/>
                    </a:lnTo>
                    <a:lnTo>
                      <a:pt x="27" y="28"/>
                    </a:lnTo>
                    <a:close/>
                    <a:moveTo>
                      <a:pt x="27" y="28"/>
                    </a:moveTo>
                    <a:lnTo>
                      <a:pt x="27" y="567"/>
                    </a:lnTo>
                    <a:lnTo>
                      <a:pt x="1263" y="567"/>
                    </a:lnTo>
                    <a:lnTo>
                      <a:pt x="1263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Rectangle 161"/>
              <p:cNvSpPr>
                <a:spLocks noChangeArrowheads="1"/>
              </p:cNvSpPr>
              <p:nvPr/>
            </p:nvSpPr>
            <p:spPr bwMode="auto">
              <a:xfrm>
                <a:off x="7612" y="5171"/>
                <a:ext cx="1292" cy="596"/>
              </a:xfrm>
              <a:prstGeom prst="rect">
                <a:avLst/>
              </a:pr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2" name="Rectangle 162"/>
              <p:cNvSpPr>
                <a:spLocks noChangeArrowheads="1"/>
              </p:cNvSpPr>
              <p:nvPr/>
            </p:nvSpPr>
            <p:spPr bwMode="auto">
              <a:xfrm>
                <a:off x="7622" y="5163"/>
                <a:ext cx="1236" cy="539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3" name="Rectangle 163"/>
              <p:cNvSpPr>
                <a:spLocks noChangeArrowheads="1"/>
              </p:cNvSpPr>
              <p:nvPr/>
            </p:nvSpPr>
            <p:spPr bwMode="auto">
              <a:xfrm>
                <a:off x="7622" y="5163"/>
                <a:ext cx="1236" cy="539"/>
              </a:xfrm>
              <a:prstGeom prst="rect">
                <a:avLst/>
              </a:prstGeom>
              <a:noFill/>
              <a:ln w="33655" cap="rnd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3" name="Rectangle 165"/>
            <p:cNvSpPr>
              <a:spLocks noChangeArrowheads="1"/>
            </p:cNvSpPr>
            <p:nvPr/>
          </p:nvSpPr>
          <p:spPr bwMode="auto">
            <a:xfrm>
              <a:off x="5056505" y="3340100"/>
              <a:ext cx="493618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JEFE DE 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66"/>
            <p:cNvSpPr>
              <a:spLocks noChangeArrowheads="1"/>
            </p:cNvSpPr>
            <p:nvPr/>
          </p:nvSpPr>
          <p:spPr bwMode="auto">
            <a:xfrm>
              <a:off x="5026025" y="3449320"/>
              <a:ext cx="542268" cy="13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GUARDIA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67"/>
            <p:cNvSpPr>
              <a:spLocks noChangeArrowheads="1"/>
            </p:cNvSpPr>
            <p:nvPr/>
          </p:nvSpPr>
          <p:spPr bwMode="auto">
            <a:xfrm>
              <a:off x="5454015" y="3449320"/>
              <a:ext cx="2286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Line 168"/>
            <p:cNvCxnSpPr>
              <a:cxnSpLocks noChangeShapeType="1"/>
            </p:cNvCxnSpPr>
            <p:nvPr/>
          </p:nvCxnSpPr>
          <p:spPr bwMode="auto">
            <a:xfrm>
              <a:off x="3648075" y="3075940"/>
              <a:ext cx="1568450" cy="0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169"/>
            <p:cNvCxnSpPr>
              <a:cxnSpLocks noChangeShapeType="1"/>
            </p:cNvCxnSpPr>
            <p:nvPr/>
          </p:nvCxnSpPr>
          <p:spPr bwMode="auto">
            <a:xfrm>
              <a:off x="3641090" y="307594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170"/>
            <p:cNvCxnSpPr>
              <a:cxnSpLocks noChangeShapeType="1"/>
            </p:cNvCxnSpPr>
            <p:nvPr/>
          </p:nvCxnSpPr>
          <p:spPr bwMode="auto">
            <a:xfrm>
              <a:off x="5227955" y="3075940"/>
              <a:ext cx="0" cy="179705"/>
            </a:xfrm>
            <a:prstGeom prst="line">
              <a:avLst/>
            </a:prstGeom>
            <a:noFill/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403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inta perforada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37160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FFFF00"/>
                </a:solidFill>
              </a:rPr>
              <a:t>ATRIBUCIONES DEL COMITÉ DE ADMINISTRACION Y  PLANIFICACION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72631"/>
              </p:ext>
            </p:extLst>
          </p:nvPr>
        </p:nvGraphicFramePr>
        <p:xfrm>
          <a:off x="457200" y="2057400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1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  <a:solidFill>
            <a:srgbClr val="C0C0C0"/>
          </a:solidFill>
        </p:spPr>
        <p:txBody>
          <a:bodyPr>
            <a:normAutofit fontScale="92500"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Cumplir y hacer cumplir la ley de sus reglamentos 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Mantener al Cuerpo de Bomberos en óptimas condiciones de funcionamiento y medios para una eficiente atención  al público.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Tender a la tecnificación del personal mediante la organización y asistencia a cursos periódicos de teoría y técnicas Bomberiles.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Recabar oportunamente de los organismos de recaudación de impuestos y tasas que beneficien al Cuerpo de Bomberos la entrega oportuna de los fondos.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Rendir la caución al posesionarse como jefe y la declaración de bienes.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Enviar anual mente las proformas presupuestarias con los requisitos legales solicitados por la dirección  de gestión  de Defensa contra incendios.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Presidir las sesiones del comité de planificación y disciplina y ordenar las convocatorias de las mismas.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Cumplir y hacer cumplir las disposiciones y directivas emanadas por el ministerio de inclusión económico social. 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Suscribir la orden general en la que se publicaran los movimientos de altas, bajas incorporaciones, licencias, ascensos, comisiones, premios, </a:t>
            </a:r>
            <a:endParaRPr lang="en-US" dirty="0"/>
          </a:p>
        </p:txBody>
      </p:sp>
      <p:sp>
        <p:nvSpPr>
          <p:cNvPr id="6" name="1 Cinta perforada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14300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rgbClr val="FFFF00"/>
                </a:solidFill>
              </a:rPr>
              <a:t>FUNCIONES DEL PRIMER  JEFE</a:t>
            </a:r>
          </a:p>
        </p:txBody>
      </p:sp>
    </p:spTree>
    <p:extLst>
      <p:ext uri="{BB962C8B-B14F-4D97-AF65-F5344CB8AC3E}">
        <p14:creationId xmlns:p14="http://schemas.microsoft.com/office/powerpoint/2010/main" val="380568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pPr algn="ctr"/>
            <a:r>
              <a:rPr lang="es-EC" sz="4000" b="1" dirty="0">
                <a:solidFill>
                  <a:srgbClr val="FF0000"/>
                </a:solidFill>
              </a:rPr>
              <a:t>FUENTES DE FINANCIAMIENTO</a:t>
            </a:r>
            <a:endParaRPr lang="es-PR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PR" dirty="0"/>
          </a:p>
        </p:txBody>
      </p:sp>
      <p:graphicFrame>
        <p:nvGraphicFramePr>
          <p:cNvPr id="4" name="8 Diagrama"/>
          <p:cNvGraphicFramePr/>
          <p:nvPr>
            <p:extLst>
              <p:ext uri="{D42A27DB-BD31-4B8C-83A1-F6EECF244321}">
                <p14:modId xmlns:p14="http://schemas.microsoft.com/office/powerpoint/2010/main" val="1104179001"/>
              </p:ext>
            </p:extLst>
          </p:nvPr>
        </p:nvGraphicFramePr>
        <p:xfrm>
          <a:off x="990600" y="1752600"/>
          <a:ext cx="7924800" cy="458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1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pPr algn="ctr"/>
            <a:r>
              <a:rPr lang="es-EC" sz="4000" b="1" dirty="0">
                <a:solidFill>
                  <a:srgbClr val="FF0000"/>
                </a:solidFill>
              </a:rPr>
              <a:t>FUENTES DE FINANCIAMIENTO</a:t>
            </a:r>
            <a:endParaRPr lang="es-PR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1" y="2133600"/>
            <a:ext cx="7467600" cy="4267200"/>
          </a:xfrm>
          <a:solidFill>
            <a:srgbClr val="C0C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3000" dirty="0"/>
          </a:p>
          <a:p>
            <a:pPr marL="0" indent="0" algn="just">
              <a:buNone/>
            </a:pPr>
            <a:r>
              <a:rPr lang="es-EC" sz="3000" b="1" dirty="0">
                <a:solidFill>
                  <a:srgbClr val="FF0000"/>
                </a:solidFill>
              </a:rPr>
              <a:t>EL CUERPO DE BOMBEROS DEL CANTON CENTINELA DEL CONDOR RECIBE LAS SIGUIENTES INGRESOS </a:t>
            </a:r>
          </a:p>
          <a:p>
            <a:pPr marL="0" indent="0">
              <a:buNone/>
            </a:pPr>
            <a:endParaRPr lang="es-EC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TASAS: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CONTRIBUCIONES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RECAUDACIÓN DE  IMPUESTO PREDIAL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43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76200"/>
            <a:ext cx="6589199" cy="1143000"/>
          </a:xfrm>
        </p:spPr>
        <p:txBody>
          <a:bodyPr>
            <a:noAutofit/>
          </a:bodyPr>
          <a:lstStyle/>
          <a:p>
            <a:pPr algn="ctr"/>
            <a:r>
              <a:rPr lang="es-EC" sz="8000" b="1" dirty="0">
                <a:solidFill>
                  <a:srgbClr val="FF0000"/>
                </a:solidFill>
              </a:rPr>
              <a:t>INGRESOS</a:t>
            </a:r>
            <a:endParaRPr lang="en-US" sz="80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1D4C0A-2C14-B48C-D70A-39D1FA841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6991" r="4411" b="20302"/>
          <a:stretch>
            <a:fillRect/>
          </a:stretch>
        </p:blipFill>
        <p:spPr bwMode="auto">
          <a:xfrm>
            <a:off x="228600" y="1219200"/>
            <a:ext cx="89154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1799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5330</TotalTime>
  <Words>597</Words>
  <Application>Microsoft Office PowerPoint</Application>
  <PresentationFormat>Presentación en pantalla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Corbel</vt:lpstr>
      <vt:lpstr>Times New Roman</vt:lpstr>
      <vt:lpstr>Wingdings</vt:lpstr>
      <vt:lpstr>Wingdings 3</vt:lpstr>
      <vt:lpstr>Espiral</vt:lpstr>
      <vt:lpstr>EJERCICIO ECONOMICO</vt:lpstr>
      <vt:lpstr>MISION</vt:lpstr>
      <vt:lpstr>VISION</vt:lpstr>
      <vt:lpstr>Presentación de PowerPoint</vt:lpstr>
      <vt:lpstr>ATRIBUCIONES DEL COMITÉ DE ADMINISTRACION Y  PLANIFICACION</vt:lpstr>
      <vt:lpstr>FUNCIONES DEL PRIMER  JEFE</vt:lpstr>
      <vt:lpstr>FUENTES DE FINANCIAMIENTO</vt:lpstr>
      <vt:lpstr>FUENTES DE FINANCIAMIENTO</vt:lpstr>
      <vt:lpstr>INGRESOS</vt:lpstr>
      <vt:lpstr>EGRESOS</vt:lpstr>
      <vt:lpstr>ESTADO DE SITUACION FINANCIERA  </vt:lpstr>
      <vt:lpstr>    GRACIAS </vt:lpstr>
      <vt:lpstr>Presentación de PowerPoint</vt:lpstr>
      <vt:lpstr>GRACIAS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EJERSICIO ECONOMICO</dc:title>
  <dc:creator>magiss</dc:creator>
  <cp:lastModifiedBy>Usuario</cp:lastModifiedBy>
  <cp:revision>139</cp:revision>
  <cp:lastPrinted>2018-10-29T20:00:40Z</cp:lastPrinted>
  <dcterms:created xsi:type="dcterms:W3CDTF">2016-02-22T00:27:30Z</dcterms:created>
  <dcterms:modified xsi:type="dcterms:W3CDTF">2026-05-20T21:41:49Z</dcterms:modified>
</cp:coreProperties>
</file>